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4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</p:sldIdLst>
  <p:sldSz cx="12192000" cy="6858000"/>
  <p:notesSz cx="7086600" cy="93599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Arial Black" panose="020B0A04020102020204" pitchFamily="34" charset="0"/>
      <p:bold r:id="rId51"/>
    </p:embeddedFont>
    <p:embeddedFont>
      <p:font typeface="Open Sans" panose="020B060402020202020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8BF46DF8-285D-44B6-9E28-BB5D792D77E2}">
  <a:tblStyle styleId="{8BF46DF8-285D-44B6-9E28-BB5D792D77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8" d="100"/>
          <a:sy n="118" d="100"/>
        </p:scale>
        <p:origin x="-276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70860" cy="46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14101" y="1"/>
            <a:ext cx="3070860" cy="46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280" cy="42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90282"/>
            <a:ext cx="3070860" cy="46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60" cy="46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250038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280" cy="42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84efb87d1_1_5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584efb87d1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84efb87d1_1_10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584efb87d1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b2e7dc43e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b2e7dc43e_0_174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5b2e7dc43e_0_174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b3bd03899_7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b3bd03899_7_34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5b3bd03899_7_34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b2e7dc43e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b2e7dc43e_0_166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5b2e7dc43e_0_166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b2e7dc43e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b2e7dc43e_0_198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5b2e7dc43e_0_198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b2e7dc43e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b2e7dc43e_0_191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g5b2e7dc43e_0_191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5b2e7dc43e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5b2e7dc43e_0_183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5b2e7dc43e_0_183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b32ef9132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b32ef9132_0_126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g5b32ef9132_0_126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87b6d5b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g587b6d5bf6_0_0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0" name="Google Shape;300;g587b6d5bf6_0_0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b32ef906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b32ef9067_0_7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5b32ef9067_0_7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5b32ef9132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5b32ef9132_0_120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g5b32ef9132_0_120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a704de2d5_4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a704de2d5_4_39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g5a704de2d5_4_39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b32ef91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b32ef9132_0_0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g5b32ef9132_0_0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597188e9b6_17_0:notes"/>
          <p:cNvSpPr txBox="1">
            <a:spLocks noGrp="1"/>
          </p:cNvSpPr>
          <p:nvPr>
            <p:ph type="body" idx="1"/>
          </p:nvPr>
        </p:nvSpPr>
        <p:spPr>
          <a:xfrm>
            <a:off x="491055" y="4105629"/>
            <a:ext cx="6106200" cy="47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597188e9b6_1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3238" y="387350"/>
            <a:ext cx="6081712" cy="34210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97188e9b6_17_4:notes"/>
          <p:cNvSpPr txBox="1">
            <a:spLocks noGrp="1"/>
          </p:cNvSpPr>
          <p:nvPr>
            <p:ph type="body" idx="1"/>
          </p:nvPr>
        </p:nvSpPr>
        <p:spPr>
          <a:xfrm>
            <a:off x="491055" y="4105629"/>
            <a:ext cx="6106200" cy="47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g597188e9b6_17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3238" y="387350"/>
            <a:ext cx="6081712" cy="34210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597188e9b6_17_9:notes"/>
          <p:cNvSpPr txBox="1">
            <a:spLocks noGrp="1"/>
          </p:cNvSpPr>
          <p:nvPr>
            <p:ph type="body" idx="1"/>
          </p:nvPr>
        </p:nvSpPr>
        <p:spPr>
          <a:xfrm>
            <a:off x="491055" y="4105629"/>
            <a:ext cx="6106200" cy="47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597188e9b6_17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3238" y="387350"/>
            <a:ext cx="6081712" cy="34210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597188e9b6_17_36:notes"/>
          <p:cNvSpPr txBox="1">
            <a:spLocks noGrp="1"/>
          </p:cNvSpPr>
          <p:nvPr>
            <p:ph type="body" idx="1"/>
          </p:nvPr>
        </p:nvSpPr>
        <p:spPr>
          <a:xfrm>
            <a:off x="491055" y="4105629"/>
            <a:ext cx="6106200" cy="47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g597188e9b6_17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3238" y="387350"/>
            <a:ext cx="6081712" cy="34210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7" name="Google Shape;427;p5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8" name="Google Shape;428;p5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5b3bd03899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5b3bd03899_3_1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g5b3bd03899_3_1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5b3bd03899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5b3bd03899_3_13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g5b3bd03899_3_13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280" cy="42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5b3bd03899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5b3bd03899_7_0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g5b3bd03899_7_0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280" cy="42119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2" name="Google Shape;532;p9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3" name="Google Shape;533;p9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p10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40" name="Google Shape;540;p10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5ad89e3f42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5ad89e3f42_5_1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g5ad89e3f42_5_1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5ad89e3f42_5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5ad89e3f42_5_7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g5ad89e3f42_5_7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5b32ef9132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5b32ef9132_0_73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g5b32ef9132_0_73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b32ef913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b32ef9132_0_93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g5b32ef9132_0_93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5b32ef9132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5b32ef9132_0_99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g5b32ef9132_0_99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5a704de2d5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5a704de2d5_2_0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g5a704de2d5_2_0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280" cy="4211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5" name="Google Shape;1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b386950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b386950b1_0_0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5b386950b1_0_0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b386950b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b386950b1_0_27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5b386950b1_0_27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b2e7dc43e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b2e7dc43e_0_205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5b2e7dc43e_0_205:notes"/>
          <p:cNvSpPr txBox="1">
            <a:spLocks noGrp="1"/>
          </p:cNvSpPr>
          <p:nvPr>
            <p:ph type="sldNum" idx="12"/>
          </p:nvPr>
        </p:nvSpPr>
        <p:spPr>
          <a:xfrm>
            <a:off x="4014101" y="8890282"/>
            <a:ext cx="3070800" cy="468000"/>
          </a:xfrm>
          <a:prstGeom prst="rect">
            <a:avLst/>
          </a:prstGeom>
        </p:spPr>
        <p:txBody>
          <a:bodyPr spcFirstLastPara="1" wrap="square" lIns="95050" tIns="47525" rIns="95050" bIns="475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b2e7dc43e_0_83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5b2e7dc43e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84efb87d1_1_0:notes"/>
          <p:cNvSpPr txBox="1">
            <a:spLocks noGrp="1"/>
          </p:cNvSpPr>
          <p:nvPr>
            <p:ph type="body" idx="1"/>
          </p:nvPr>
        </p:nvSpPr>
        <p:spPr>
          <a:xfrm>
            <a:off x="708661" y="4445953"/>
            <a:ext cx="5669400" cy="4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584efb87d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1675"/>
            <a:ext cx="62420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Red ">
  <p:cSld name="Title Red 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2" descr="G:\_55906_Brand_Integration\_PPT_Template\R4_20151119\Images\Title_Circuitry_Red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497496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"/>
          <p:cNvSpPr/>
          <p:nvPr/>
        </p:nvSpPr>
        <p:spPr>
          <a:xfrm>
            <a:off x="0" y="5010150"/>
            <a:ext cx="12192000" cy="18478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"/>
          <p:cNvSpPr txBox="1">
            <a:spLocks noGrp="1"/>
          </p:cNvSpPr>
          <p:nvPr>
            <p:ph type="body" idx="1"/>
          </p:nvPr>
        </p:nvSpPr>
        <p:spPr>
          <a:xfrm>
            <a:off x="411480" y="4143296"/>
            <a:ext cx="745236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body" idx="2"/>
          </p:nvPr>
        </p:nvSpPr>
        <p:spPr>
          <a:xfrm>
            <a:off x="411480" y="5628417"/>
            <a:ext cx="745236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3"/>
          </p:nvPr>
        </p:nvSpPr>
        <p:spPr>
          <a:xfrm>
            <a:off x="411480" y="5199599"/>
            <a:ext cx="745236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2"/>
          <p:cNvSpPr txBox="1"/>
          <p:nvPr/>
        </p:nvSpPr>
        <p:spPr>
          <a:xfrm>
            <a:off x="411480" y="6629400"/>
            <a:ext cx="663963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4D4D4F"/>
                </a:solidFill>
                <a:latin typeface="Arial"/>
                <a:ea typeface="Arial"/>
                <a:cs typeface="Arial"/>
                <a:sym typeface="Arial"/>
              </a:rPr>
              <a:t>Broadcom Proprietary and Confidential.  © 2019 Broadcom.  All Rights Reserved.  "Broadcom" refers to Broadcom Limited and/or its subsidiaries.</a:t>
            </a:r>
            <a:endParaRPr sz="800" b="0" i="0" u="none" strike="noStrike" cap="none">
              <a:solidFill>
                <a:srgbClr val="4D4D4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63051" y="5557209"/>
            <a:ext cx="2670903" cy="3627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" name="Google Shape;28;p2"/>
          <p:cNvGrpSpPr/>
          <p:nvPr/>
        </p:nvGrpSpPr>
        <p:grpSpPr>
          <a:xfrm>
            <a:off x="0" y="5010150"/>
            <a:ext cx="12192000" cy="0"/>
            <a:chOff x="0" y="5010150"/>
            <a:chExt cx="12192000" cy="0"/>
          </a:xfrm>
        </p:grpSpPr>
        <p:cxnSp>
          <p:nvCxnSpPr>
            <p:cNvPr id="29" name="Google Shape;29;p2"/>
            <p:cNvCxnSpPr/>
            <p:nvPr/>
          </p:nvCxnSpPr>
          <p:spPr>
            <a:xfrm>
              <a:off x="0" y="5010150"/>
              <a:ext cx="12188952" cy="0"/>
            </a:xfrm>
            <a:prstGeom prst="straightConnector1">
              <a:avLst/>
            </a:prstGeom>
            <a:noFill/>
            <a:ln w="762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" name="Google Shape;30;p2"/>
            <p:cNvCxnSpPr/>
            <p:nvPr/>
          </p:nvCxnSpPr>
          <p:spPr>
            <a:xfrm>
              <a:off x="9622631" y="5010150"/>
              <a:ext cx="2569369" cy="0"/>
            </a:xfrm>
            <a:prstGeom prst="straightConnector1">
              <a:avLst/>
            </a:prstGeom>
            <a:noFill/>
            <a:ln w="76200" cap="flat" cmpd="sng">
              <a:solidFill>
                <a:srgbClr val="767677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ransition spd="med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Circuitry">
  <p:cSld name="Title Circuitr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588" y="0"/>
            <a:ext cx="12193590" cy="4184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01423" y="4378200"/>
            <a:ext cx="3394807" cy="463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11"/>
          <p:cNvGrpSpPr/>
          <p:nvPr/>
        </p:nvGrpSpPr>
        <p:grpSpPr>
          <a:xfrm>
            <a:off x="0" y="4662176"/>
            <a:ext cx="7653900" cy="0"/>
            <a:chOff x="317625" y="4690751"/>
            <a:chExt cx="7653900" cy="0"/>
          </a:xfrm>
        </p:grpSpPr>
        <p:cxnSp>
          <p:nvCxnSpPr>
            <p:cNvPr id="74" name="Google Shape;74;p11"/>
            <p:cNvCxnSpPr/>
            <p:nvPr/>
          </p:nvCxnSpPr>
          <p:spPr>
            <a:xfrm>
              <a:off x="317625" y="4690751"/>
              <a:ext cx="7653900" cy="0"/>
            </a:xfrm>
            <a:prstGeom prst="straightConnector1">
              <a:avLst/>
            </a:prstGeom>
            <a:noFill/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5" name="Google Shape;75;p11"/>
            <p:cNvCxnSpPr/>
            <p:nvPr/>
          </p:nvCxnSpPr>
          <p:spPr>
            <a:xfrm>
              <a:off x="5667375" y="4690751"/>
              <a:ext cx="2304000" cy="0"/>
            </a:xfrm>
            <a:prstGeom prst="straightConnector1">
              <a:avLst/>
            </a:prstGeom>
            <a:noFill/>
            <a:ln w="76200" cap="rnd" cmpd="sng">
              <a:solidFill>
                <a:srgbClr val="AB19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411480" y="2578608"/>
            <a:ext cx="71322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2"/>
          </p:nvPr>
        </p:nvSpPr>
        <p:spPr>
          <a:xfrm>
            <a:off x="411480" y="4992079"/>
            <a:ext cx="7132200" cy="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3"/>
          </p:nvPr>
        </p:nvSpPr>
        <p:spPr>
          <a:xfrm>
            <a:off x="411479" y="5420897"/>
            <a:ext cx="71322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/>
          <p:nvPr/>
        </p:nvSpPr>
        <p:spPr>
          <a:xfrm>
            <a:off x="411480" y="6629400"/>
            <a:ext cx="66396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4D4D4F"/>
                </a:solidFill>
                <a:latin typeface="Arial"/>
                <a:ea typeface="Arial"/>
                <a:cs typeface="Arial"/>
                <a:sym typeface="Arial"/>
              </a:rPr>
              <a:t>Broadcom Proprietary and Confidential.  © 2019 Broadcom.  All Rights Reserved.  "Broadcom" refers to Broadcom Limited and/or its subsidiaries.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OGO">
  <p:cSld name="LOGO">
    <p:bg>
      <p:bgPr>
        <a:gradFill>
          <a:gsLst>
            <a:gs pos="0">
              <a:srgbClr val="D8D8D8">
                <a:alpha val="49019"/>
              </a:srgbClr>
            </a:gs>
            <a:gs pos="30000">
              <a:srgbClr val="D8D8D8">
                <a:alpha val="49019"/>
              </a:srgbClr>
            </a:gs>
            <a:gs pos="100000">
              <a:schemeClr val="l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2" descr="G:\_55906_Brand_Integration\_55998_Broadcom_Limited_Logo\_Final\01_Red-Black\PNG\Broadcom_Ltd_Logo_Red-Black_w-tag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58240" y="2537429"/>
            <a:ext cx="9826554" cy="1782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" name="Google Shape;82;p12"/>
          <p:cNvGrpSpPr/>
          <p:nvPr/>
        </p:nvGrpSpPr>
        <p:grpSpPr>
          <a:xfrm>
            <a:off x="0" y="0"/>
            <a:ext cx="12192070" cy="137100"/>
            <a:chOff x="0" y="0"/>
            <a:chExt cx="12192070" cy="137100"/>
          </a:xfrm>
        </p:grpSpPr>
        <p:sp>
          <p:nvSpPr>
            <p:cNvPr id="83" name="Google Shape;83;p12"/>
            <p:cNvSpPr/>
            <p:nvPr/>
          </p:nvSpPr>
          <p:spPr>
            <a:xfrm>
              <a:off x="0" y="0"/>
              <a:ext cx="12192000" cy="137100"/>
            </a:xfrm>
            <a:prstGeom prst="rect">
              <a:avLst/>
            </a:prstGeom>
            <a:solidFill>
              <a:srgbClr val="CC092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10665070" y="0"/>
              <a:ext cx="1527000" cy="137100"/>
            </a:xfrm>
            <a:prstGeom prst="rect">
              <a:avLst/>
            </a:prstGeom>
            <a:solidFill>
              <a:srgbClr val="AB16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med"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image 1">
  <p:cSld name="Title slide image 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214460" cy="6870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40177" y="5832092"/>
            <a:ext cx="2174206" cy="387733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61949" y="514929"/>
            <a:ext cx="100011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355600" y="2931957"/>
            <a:ext cx="100104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2700"/>
              <a:buFont typeface="Arial"/>
              <a:buNone/>
              <a:defRPr sz="27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copy">
  <p:cSld name="Title &amp; body cop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109221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700" b="0" i="0" u="none" strike="noStrike" cap="none">
                <a:solidFill>
                  <a:srgbClr val="007DB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361951" y="1600200"/>
            <a:ext cx="10610700" cy="43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0808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Open Sans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None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–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image 2">
  <p:cSld name="Title slide image 2">
    <p:bg>
      <p:bgPr>
        <a:solidFill>
          <a:schemeClr val="lt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214460" cy="6870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40177" y="5832092"/>
            <a:ext cx="2174206" cy="38773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>
            <a:spLocks noGrp="1"/>
          </p:cNvSpPr>
          <p:nvPr>
            <p:ph type="ctrTitle"/>
          </p:nvPr>
        </p:nvSpPr>
        <p:spPr>
          <a:xfrm>
            <a:off x="365760" y="587359"/>
            <a:ext cx="99975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1"/>
          </p:nvPr>
        </p:nvSpPr>
        <p:spPr>
          <a:xfrm>
            <a:off x="365760" y="3002844"/>
            <a:ext cx="99975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2700"/>
              <a:buFont typeface="Noto Sans Symbols"/>
              <a:buNone/>
              <a:defRPr sz="27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image 3">
  <p:cSld name="Title slide image 3">
    <p:bg>
      <p:bgPr>
        <a:solidFill>
          <a:schemeClr val="lt2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214460" cy="6870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40177" y="5832092"/>
            <a:ext cx="2174206" cy="387733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>
            <a:spLocks noGrp="1"/>
          </p:cNvSpPr>
          <p:nvPr>
            <p:ph type="ctrTitle"/>
          </p:nvPr>
        </p:nvSpPr>
        <p:spPr>
          <a:xfrm>
            <a:off x="365760" y="587359"/>
            <a:ext cx="99975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1"/>
          </p:nvPr>
        </p:nvSpPr>
        <p:spPr>
          <a:xfrm>
            <a:off x="365760" y="3002844"/>
            <a:ext cx="99975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2700"/>
              <a:buFont typeface="Noto Sans Symbols"/>
              <a:buNone/>
              <a:defRPr sz="27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black">
  <p:cSld name="Title slide black">
    <p:bg>
      <p:bgPr>
        <a:solidFill>
          <a:schemeClr val="dk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ctrTitle"/>
          </p:nvPr>
        </p:nvSpPr>
        <p:spPr>
          <a:xfrm>
            <a:off x="365760" y="587359"/>
            <a:ext cx="99975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1"/>
          </p:nvPr>
        </p:nvSpPr>
        <p:spPr>
          <a:xfrm>
            <a:off x="365760" y="3002844"/>
            <a:ext cx="99975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2700"/>
              <a:buFont typeface="Noto Sans Symbols"/>
              <a:buNone/>
              <a:defRPr sz="27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40177" y="5832092"/>
            <a:ext cx="2174206" cy="387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carbon">
  <p:cSld name="Title slide carbon">
    <p:bg>
      <p:bgPr>
        <a:solidFill>
          <a:schemeClr val="lt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ctrTitle"/>
          </p:nvPr>
        </p:nvSpPr>
        <p:spPr>
          <a:xfrm>
            <a:off x="365760" y="587359"/>
            <a:ext cx="99975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365760" y="3002844"/>
            <a:ext cx="99975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2700"/>
              <a:buFont typeface="Noto Sans Symbols"/>
              <a:buNone/>
              <a:defRPr sz="27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40177" y="5832092"/>
            <a:ext cx="2174206" cy="387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Dell blue">
  <p:cSld name="Title slide Dell blue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ctrTitle"/>
          </p:nvPr>
        </p:nvSpPr>
        <p:spPr>
          <a:xfrm>
            <a:off x="365760" y="587359"/>
            <a:ext cx="99975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subTitle" idx="1"/>
          </p:nvPr>
        </p:nvSpPr>
        <p:spPr>
          <a:xfrm>
            <a:off x="365760" y="3002844"/>
            <a:ext cx="99975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2700"/>
              <a:buFont typeface="Noto Sans Symbols"/>
              <a:buNone/>
              <a:defRPr sz="27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40177" y="5832092"/>
            <a:ext cx="2174206" cy="387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109221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700" b="0" i="0" u="none" strike="noStrike" cap="none">
                <a:solidFill>
                  <a:srgbClr val="007DB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Conte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"/>
          <p:cNvSpPr txBox="1">
            <a:spLocks noGrp="1"/>
          </p:cNvSpPr>
          <p:nvPr>
            <p:ph type="body" idx="1"/>
          </p:nvPr>
        </p:nvSpPr>
        <p:spPr>
          <a:xfrm>
            <a:off x="413004" y="1371600"/>
            <a:ext cx="11365992" cy="1479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5992" cy="3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109221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700" b="0" i="0" u="none" strike="noStrike" cap="none">
                <a:solidFill>
                  <a:srgbClr val="007DB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1"/>
          </p:nvPr>
        </p:nvSpPr>
        <p:spPr>
          <a:xfrm>
            <a:off x="364067" y="914400"/>
            <a:ext cx="10913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1900"/>
              <a:buFont typeface="Arial"/>
              <a:buNone/>
              <a:defRPr sz="19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ed body copy">
  <p:cSld name="Title &amp; bulleted body cop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109221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700" b="0" i="0" u="none" strike="noStrike" cap="none">
                <a:solidFill>
                  <a:srgbClr val="007DB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body" idx="1"/>
          </p:nvPr>
        </p:nvSpPr>
        <p:spPr>
          <a:xfrm>
            <a:off x="361951" y="1600200"/>
            <a:ext cx="10610700" cy="43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492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08080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–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&amp; body copy">
  <p:cSld name="Title, subtitle, &amp; body cop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109221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700" b="0" i="0" u="none" strike="noStrike" cap="none">
                <a:solidFill>
                  <a:srgbClr val="007DB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subTitle" idx="1"/>
          </p:nvPr>
        </p:nvSpPr>
        <p:spPr>
          <a:xfrm>
            <a:off x="355600" y="914400"/>
            <a:ext cx="10922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1900"/>
              <a:buFont typeface="Arial"/>
              <a:buNone/>
              <a:defRPr sz="19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body" idx="2"/>
          </p:nvPr>
        </p:nvSpPr>
        <p:spPr>
          <a:xfrm>
            <a:off x="361951" y="1752600"/>
            <a:ext cx="10610700" cy="4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492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08080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–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">
  <p:cSld name="Title &amp; two columns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109221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700" b="0" i="0" u="none" strike="noStrike" cap="none">
                <a:solidFill>
                  <a:srgbClr val="007DB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body" idx="1"/>
          </p:nvPr>
        </p:nvSpPr>
        <p:spPr>
          <a:xfrm>
            <a:off x="361949" y="1600200"/>
            <a:ext cx="5242500" cy="43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492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08080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–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body" idx="2"/>
          </p:nvPr>
        </p:nvSpPr>
        <p:spPr>
          <a:xfrm>
            <a:off x="6035040" y="1597163"/>
            <a:ext cx="5242500" cy="43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492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08080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–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left margin ">
  <p:cSld name="Title &amp; left margin 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109221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700" b="0" i="0" u="none" strike="noStrike" cap="none">
                <a:solidFill>
                  <a:srgbClr val="007DB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body" idx="1"/>
          </p:nvPr>
        </p:nvSpPr>
        <p:spPr>
          <a:xfrm>
            <a:off x="361952" y="1600200"/>
            <a:ext cx="5721300" cy="43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492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08080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–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&amp; left margin">
  <p:cSld name="Title, subtitle &amp; left margin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109221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700" b="0" i="0" u="none" strike="noStrike" cap="none">
                <a:solidFill>
                  <a:srgbClr val="007DB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subTitle" idx="1"/>
          </p:nvPr>
        </p:nvSpPr>
        <p:spPr>
          <a:xfrm>
            <a:off x="355600" y="914400"/>
            <a:ext cx="10922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1900"/>
              <a:buFont typeface="Arial"/>
              <a:buNone/>
              <a:defRPr sz="19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body" idx="2"/>
          </p:nvPr>
        </p:nvSpPr>
        <p:spPr>
          <a:xfrm>
            <a:off x="361952" y="1752600"/>
            <a:ext cx="5721300" cy="4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492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08080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–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line title, subtitle &amp; left margin">
  <p:cSld name="2-line title, subtitle &amp; left margin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5740500" cy="10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3700" b="0" i="0" u="none" strike="noStrike" cap="none">
                <a:solidFill>
                  <a:srgbClr val="007DB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subTitle" idx="1"/>
          </p:nvPr>
        </p:nvSpPr>
        <p:spPr>
          <a:xfrm>
            <a:off x="355600" y="1447800"/>
            <a:ext cx="57405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AAAAA"/>
              </a:buClr>
              <a:buSzPts val="1900"/>
              <a:buFont typeface="Arial"/>
              <a:buNone/>
              <a:defRPr sz="19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AAAAAA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–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body" idx="2"/>
          </p:nvPr>
        </p:nvSpPr>
        <p:spPr>
          <a:xfrm>
            <a:off x="361952" y="2133600"/>
            <a:ext cx="5721300" cy="38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492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08080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Open Sans"/>
              <a:buChar char="–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›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Courier New"/>
              <a:buChar char="o"/>
              <a:defRPr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Open Sans"/>
              <a:buChar char="–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image 1">
  <p:cSld name="Divider image 1">
    <p:bg>
      <p:bgPr>
        <a:solidFill>
          <a:schemeClr val="lt2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209043" cy="6867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824" y="6451335"/>
            <a:ext cx="901234" cy="16072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0"/>
          <p:cNvSpPr txBox="1">
            <a:spLocks noGrp="1"/>
          </p:cNvSpPr>
          <p:nvPr>
            <p:ph type="title"/>
          </p:nvPr>
        </p:nvSpPr>
        <p:spPr>
          <a:xfrm>
            <a:off x="365760" y="2331028"/>
            <a:ext cx="91344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image 2">
  <p:cSld name="Divider image 2">
    <p:bg>
      <p:bgPr>
        <a:solidFill>
          <a:schemeClr val="lt2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1"/>
            <a:ext cx="12209037" cy="6867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824" y="6451335"/>
            <a:ext cx="901234" cy="16072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1"/>
          <p:cNvSpPr txBox="1">
            <a:spLocks noGrp="1"/>
          </p:cNvSpPr>
          <p:nvPr>
            <p:ph type="title"/>
          </p:nvPr>
        </p:nvSpPr>
        <p:spPr>
          <a:xfrm>
            <a:off x="365760" y="2331028"/>
            <a:ext cx="91344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White">
  <p:cSld name="Section Whit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4" descr="G:\_55906_Brand_Integration\_PPT_Template\R5_20151208\Images\Title_Red_Gradient_Reversed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424175"/>
            <a:ext cx="12192000" cy="143325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/>
          <p:nvPr/>
        </p:nvSpPr>
        <p:spPr>
          <a:xfrm rot="10800000" flipH="1">
            <a:off x="0" y="0"/>
            <a:ext cx="12192000" cy="21980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411480" y="4701279"/>
            <a:ext cx="859536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/>
          <p:nvPr/>
        </p:nvSpPr>
        <p:spPr>
          <a:xfrm>
            <a:off x="411480" y="6629400"/>
            <a:ext cx="663963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Broadcom Proprietary and Confidential.  © 2019 Broadcom.  All Rights Reserved.  "Broadcom" refers to Broadcom Limited and/or its subsidiaries.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" name="Google Shape;39;p4"/>
          <p:cNvGrpSpPr/>
          <p:nvPr/>
        </p:nvGrpSpPr>
        <p:grpSpPr>
          <a:xfrm>
            <a:off x="-1" y="5424175"/>
            <a:ext cx="12192001" cy="0"/>
            <a:chOff x="-1" y="5905500"/>
            <a:chExt cx="12192001" cy="0"/>
          </a:xfrm>
        </p:grpSpPr>
        <p:cxnSp>
          <p:nvCxnSpPr>
            <p:cNvPr id="40" name="Google Shape;40;p4"/>
            <p:cNvCxnSpPr/>
            <p:nvPr/>
          </p:nvCxnSpPr>
          <p:spPr>
            <a:xfrm>
              <a:off x="-1" y="5905500"/>
              <a:ext cx="12192000" cy="0"/>
            </a:xfrm>
            <a:prstGeom prst="straightConnector1">
              <a:avLst/>
            </a:prstGeom>
            <a:noFill/>
            <a:ln w="825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" name="Google Shape;41;p4"/>
            <p:cNvCxnSpPr/>
            <p:nvPr/>
          </p:nvCxnSpPr>
          <p:spPr>
            <a:xfrm>
              <a:off x="9083040" y="5905500"/>
              <a:ext cx="3108960" cy="0"/>
            </a:xfrm>
            <a:prstGeom prst="straightConnector1">
              <a:avLst/>
            </a:prstGeom>
            <a:noFill/>
            <a:ln w="82550" cap="flat" cmpd="sng">
              <a:solidFill>
                <a:srgbClr val="767677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42" name="Google Shape;42;p4" descr="G:\_55906_Brand_Integration\_55998_Broadcom_Limited_Logo\_Final\04_White\PNG\Broadcom_Ltd_Logo_White_no-ta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34400" y="5923396"/>
            <a:ext cx="3183065" cy="435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image 3">
  <p:cSld name="Divider image 3">
    <p:bg>
      <p:bgPr>
        <a:solidFill>
          <a:schemeClr val="lt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1"/>
            <a:ext cx="12209037" cy="6867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33824" y="6451335"/>
            <a:ext cx="901234" cy="16072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2"/>
          <p:cNvSpPr txBox="1">
            <a:spLocks noGrp="1"/>
          </p:cNvSpPr>
          <p:nvPr>
            <p:ph type="title"/>
          </p:nvPr>
        </p:nvSpPr>
        <p:spPr>
          <a:xfrm>
            <a:off x="365760" y="2331028"/>
            <a:ext cx="91344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black">
  <p:cSld name="Divider black">
    <p:bg>
      <p:bgPr>
        <a:solidFill>
          <a:schemeClr val="dk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>
            <a:spLocks noGrp="1"/>
          </p:cNvSpPr>
          <p:nvPr>
            <p:ph type="title"/>
          </p:nvPr>
        </p:nvSpPr>
        <p:spPr>
          <a:xfrm>
            <a:off x="365760" y="2331028"/>
            <a:ext cx="91344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pic>
        <p:nvPicPr>
          <p:cNvPr id="161" name="Google Shape;161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933824" y="6451335"/>
            <a:ext cx="901234" cy="16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carbon">
  <p:cSld name="Divider carbon">
    <p:bg>
      <p:bgPr>
        <a:solidFill>
          <a:schemeClr val="l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365760" y="2331028"/>
            <a:ext cx="91344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pic>
        <p:nvPicPr>
          <p:cNvPr id="164" name="Google Shape;164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933824" y="6451335"/>
            <a:ext cx="901234" cy="16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vider granite">
  <p:cSld name="Divider granite">
    <p:bg>
      <p:bgPr>
        <a:solidFill>
          <a:srgbClr val="808080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5"/>
          <p:cNvSpPr txBox="1">
            <a:spLocks noGrp="1"/>
          </p:cNvSpPr>
          <p:nvPr>
            <p:ph type="title"/>
          </p:nvPr>
        </p:nvSpPr>
        <p:spPr>
          <a:xfrm>
            <a:off x="365760" y="2331028"/>
            <a:ext cx="9134400" cy="19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0" bIns="609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7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43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R="0" lvl="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R="0" lvl="6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R="0" lvl="7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R="0" lvl="8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5900" b="1" i="0" u="none" strike="noStrike" cap="none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endParaRPr/>
          </a:p>
        </p:txBody>
      </p:sp>
      <p:pic>
        <p:nvPicPr>
          <p:cNvPr id="167" name="Google Shape;167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933824" y="6451335"/>
            <a:ext cx="901234" cy="160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ogo slide black">
  <p:cSld name="Logo slide black">
    <p:bg>
      <p:bgPr>
        <a:solidFill>
          <a:schemeClr val="dk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38881" y="3009517"/>
            <a:ext cx="4061397" cy="724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ogo slide carbon">
  <p:cSld name="Logo slide carbon">
    <p:bg>
      <p:bgPr>
        <a:solidFill>
          <a:schemeClr val="lt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38881" y="3009517"/>
            <a:ext cx="4061397" cy="724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ogo slide granite">
  <p:cSld name="Logo slide granite">
    <p:bg>
      <p:bgPr>
        <a:solidFill>
          <a:srgbClr val="808080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38881" y="3009517"/>
            <a:ext cx="4061397" cy="724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hite">
  <p:cSld name="Title White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6" descr="G:\_55906_Brand_Integration\_PPT_Template\R5_20151208\Images\Title_Red_Gradient_Reversed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992688"/>
            <a:ext cx="12192000" cy="1864566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411480" y="4143296"/>
            <a:ext cx="745236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11480" y="5628417"/>
            <a:ext cx="745236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3"/>
          </p:nvPr>
        </p:nvSpPr>
        <p:spPr>
          <a:xfrm>
            <a:off x="411480" y="5199599"/>
            <a:ext cx="745236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/>
          <p:nvPr/>
        </p:nvSpPr>
        <p:spPr>
          <a:xfrm>
            <a:off x="411480" y="6629400"/>
            <a:ext cx="663963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Broadcom Proprietary and Confidential.  © 2019 Broadcom.  All Rights Reserved.  "Broadcom" refers to Broadcom Limited and/or its subsidiaries.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6"/>
          <p:cNvSpPr/>
          <p:nvPr/>
        </p:nvSpPr>
        <p:spPr>
          <a:xfrm>
            <a:off x="1" y="0"/>
            <a:ext cx="12191999" cy="5399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" name="Google Shape;51;p6" descr="G:\_55906_Brand_Integration\55998_Logo_Update-Refinement\_Final\01_Red-Black\PNG\Broadcom_Ltd_Logo_Red-Black_no-ta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34400" y="457200"/>
            <a:ext cx="3183065" cy="436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6"/>
          <p:cNvGrpSpPr/>
          <p:nvPr/>
        </p:nvGrpSpPr>
        <p:grpSpPr>
          <a:xfrm>
            <a:off x="0" y="5010150"/>
            <a:ext cx="12192000" cy="0"/>
            <a:chOff x="0" y="5010150"/>
            <a:chExt cx="12192000" cy="0"/>
          </a:xfrm>
        </p:grpSpPr>
        <p:cxnSp>
          <p:nvCxnSpPr>
            <p:cNvPr id="53" name="Google Shape;53;p6"/>
            <p:cNvCxnSpPr/>
            <p:nvPr/>
          </p:nvCxnSpPr>
          <p:spPr>
            <a:xfrm>
              <a:off x="0" y="5010150"/>
              <a:ext cx="12188952" cy="0"/>
            </a:xfrm>
            <a:prstGeom prst="straightConnector1">
              <a:avLst/>
            </a:prstGeom>
            <a:noFill/>
            <a:ln w="762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54;p6"/>
            <p:cNvCxnSpPr/>
            <p:nvPr/>
          </p:nvCxnSpPr>
          <p:spPr>
            <a:xfrm>
              <a:off x="9083040" y="5010150"/>
              <a:ext cx="3108960" cy="0"/>
            </a:xfrm>
            <a:prstGeom prst="straightConnector1">
              <a:avLst/>
            </a:prstGeom>
            <a:noFill/>
            <a:ln w="76200" cap="flat" cmpd="sng">
              <a:solidFill>
                <a:srgbClr val="767677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ransition spd="med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Subtitle">
  <p:cSld name="Content with Sub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body" idx="1"/>
          </p:nvPr>
        </p:nvSpPr>
        <p:spPr>
          <a:xfrm>
            <a:off x="413004" y="1600200"/>
            <a:ext cx="11365992" cy="1507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5992" cy="3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body" idx="2"/>
          </p:nvPr>
        </p:nvSpPr>
        <p:spPr>
          <a:xfrm>
            <a:off x="413004" y="1005840"/>
            <a:ext cx="1136599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Circuitry">
  <p:cSld name="Section Circuitr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588" y="0"/>
            <a:ext cx="12193588" cy="418478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8"/>
          <p:cNvSpPr txBox="1"/>
          <p:nvPr/>
        </p:nvSpPr>
        <p:spPr>
          <a:xfrm>
            <a:off x="411480" y="6629400"/>
            <a:ext cx="6639638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4D4D4F"/>
                </a:solidFill>
                <a:latin typeface="Arial"/>
                <a:ea typeface="Arial"/>
                <a:cs typeface="Arial"/>
                <a:sym typeface="Arial"/>
              </a:rPr>
              <a:t>Broadcom Proprietary and Confidential.  © 2019 Broadcom.  All Rights Reserved.  "Broadcom" refers to Broadcom Limited and/or its subsidiaries.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" name="Google Shape;6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63125" y="5269924"/>
            <a:ext cx="1990360" cy="26975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body" idx="1"/>
          </p:nvPr>
        </p:nvSpPr>
        <p:spPr>
          <a:xfrm>
            <a:off x="411480" y="3408399"/>
            <a:ext cx="8686800" cy="18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411480" y="1371600"/>
            <a:ext cx="5577840" cy="1479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411480" y="551311"/>
            <a:ext cx="11365992" cy="3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2"/>
          </p:nvPr>
        </p:nvSpPr>
        <p:spPr>
          <a:xfrm>
            <a:off x="6199632" y="1371600"/>
            <a:ext cx="5577840" cy="1479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5992" cy="3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image" Target="../media/image1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5992" cy="3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13004" y="1371600"/>
            <a:ext cx="11365992" cy="1507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/>
          <p:nvPr/>
        </p:nvSpPr>
        <p:spPr>
          <a:xfrm>
            <a:off x="411480" y="6629400"/>
            <a:ext cx="12503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4D4D4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4D4D4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832766" y="6629400"/>
            <a:ext cx="6610784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4D4D4F"/>
                </a:solidFill>
                <a:latin typeface="Arial"/>
                <a:ea typeface="Arial"/>
                <a:cs typeface="Arial"/>
                <a:sym typeface="Arial"/>
              </a:rPr>
              <a:t>Broadcom Proprietary and Confidential.  © 2019 Broadcom.  All Rights Reserved.  "Broadcom" refers to Broadcom Limited and/or its subsidiaries.</a:t>
            </a:r>
            <a:endParaRPr sz="800" b="0" i="0" u="none" strike="noStrike" cap="none">
              <a:solidFill>
                <a:srgbClr val="4D4D4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"/>
          <p:cNvSpPr txBox="1"/>
          <p:nvPr/>
        </p:nvSpPr>
        <p:spPr>
          <a:xfrm>
            <a:off x="671014" y="6629400"/>
            <a:ext cx="27252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4D4D4F"/>
                </a:solidFill>
                <a:latin typeface="Arial"/>
                <a:ea typeface="Arial"/>
                <a:cs typeface="Arial"/>
                <a:sym typeface="Arial"/>
              </a:rPr>
              <a:t>|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0414000" y="6511510"/>
            <a:ext cx="1508655" cy="2047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1"/>
          <p:cNvGrpSpPr/>
          <p:nvPr/>
        </p:nvGrpSpPr>
        <p:grpSpPr>
          <a:xfrm>
            <a:off x="0" y="0"/>
            <a:ext cx="12192000" cy="137160"/>
            <a:chOff x="0" y="0"/>
            <a:chExt cx="12192000" cy="137160"/>
          </a:xfrm>
        </p:grpSpPr>
        <p:sp>
          <p:nvSpPr>
            <p:cNvPr id="17" name="Google Shape;17;p1"/>
            <p:cNvSpPr/>
            <p:nvPr/>
          </p:nvSpPr>
          <p:spPr>
            <a:xfrm>
              <a:off x="0" y="0"/>
              <a:ext cx="12192000" cy="137160"/>
            </a:xfrm>
            <a:prstGeom prst="rect">
              <a:avLst/>
            </a:prstGeom>
            <a:solidFill>
              <a:srgbClr val="CC092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10665070" y="0"/>
              <a:ext cx="1526930" cy="137160"/>
            </a:xfrm>
            <a:prstGeom prst="rect">
              <a:avLst/>
            </a:prstGeom>
            <a:solidFill>
              <a:srgbClr val="AB16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" name="Google Shape;19;p1"/>
          <p:cNvSpPr txBox="1"/>
          <p:nvPr/>
        </p:nvSpPr>
        <p:spPr>
          <a:xfrm>
            <a:off x="7297030" y="6590928"/>
            <a:ext cx="3352800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Broadcom Standard Technology</a:t>
            </a:r>
            <a:endParaRPr sz="1050" b="1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10935052" y="6451804"/>
            <a:ext cx="900493" cy="160087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 descr="                              Dell - Internal Use - Confidential&#10;"/>
          <p:cNvSpPr txBox="1"/>
          <p:nvPr/>
        </p:nvSpPr>
        <p:spPr>
          <a:xfrm>
            <a:off x="768351" y="6676992"/>
            <a:ext cx="1203300" cy="1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2018 Dell Inc.</a:t>
            </a:r>
            <a:endParaRPr sz="1900"/>
          </a:p>
        </p:txBody>
      </p:sp>
      <p:sp>
        <p:nvSpPr>
          <p:cNvPr id="88" name="Google Shape;88;p13"/>
          <p:cNvSpPr txBox="1"/>
          <p:nvPr/>
        </p:nvSpPr>
        <p:spPr>
          <a:xfrm>
            <a:off x="368047" y="6675967"/>
            <a:ext cx="125100" cy="1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>
            <a:spLocks noGrp="1"/>
          </p:cNvSpPr>
          <p:nvPr>
            <p:ph type="body" idx="1"/>
          </p:nvPr>
        </p:nvSpPr>
        <p:spPr>
          <a:xfrm>
            <a:off x="411475" y="3872400"/>
            <a:ext cx="117804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-US"/>
              <a:t>Design Proposal for SONiC Management Framework - Deep Dive</a:t>
            </a:r>
            <a:endParaRPr sz="4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8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/>
              <a:t>REST SET Operation</a:t>
            </a:r>
            <a:endParaRPr/>
          </a:p>
        </p:txBody>
      </p:sp>
      <p:pic>
        <p:nvPicPr>
          <p:cNvPr id="240" name="Google Shape;24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275" y="1020000"/>
            <a:ext cx="11124326" cy="551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9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/>
              <a:t>REST GET Operation</a:t>
            </a:r>
            <a:endParaRPr/>
          </a:p>
        </p:txBody>
      </p:sp>
      <p:pic>
        <p:nvPicPr>
          <p:cNvPr id="246" name="Google Shape;24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70011"/>
            <a:ext cx="11887198" cy="5103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0"/>
          <p:cNvSpPr txBox="1">
            <a:spLocks noGrp="1"/>
          </p:cNvSpPr>
          <p:nvPr>
            <p:ph type="body" idx="1"/>
          </p:nvPr>
        </p:nvSpPr>
        <p:spPr>
          <a:xfrm>
            <a:off x="413000" y="1371600"/>
            <a:ext cx="5682900" cy="52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/>
              <a:t>Input: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type GetRequest struct {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    Path       string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}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type SetRequest struct {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    Path       string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    Payload    []byte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}</a:t>
            </a:r>
            <a:endParaRPr sz="1800"/>
          </a:p>
        </p:txBody>
      </p:sp>
      <p:sp>
        <p:nvSpPr>
          <p:cNvPr id="253" name="Google Shape;253;p50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Translib Input/Output</a:t>
            </a:r>
            <a:endParaRPr/>
          </a:p>
        </p:txBody>
      </p:sp>
      <p:sp>
        <p:nvSpPr>
          <p:cNvPr id="254" name="Google Shape;254;p50"/>
          <p:cNvSpPr txBox="1">
            <a:spLocks noGrp="1"/>
          </p:cNvSpPr>
          <p:nvPr>
            <p:ph type="body" idx="1"/>
          </p:nvPr>
        </p:nvSpPr>
        <p:spPr>
          <a:xfrm>
            <a:off x="6260675" y="1502475"/>
            <a:ext cx="5682900" cy="46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/>
              <a:t>Output: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type GetResponse struct {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    Payload    []byte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    ErrSrc     ErrSource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}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type SetResponse struct{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    ErrSrc     ErrSource</a:t>
            </a:r>
            <a:endParaRPr sz="1800"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}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1"/>
          <p:cNvSpPr txBox="1">
            <a:spLocks noGrp="1"/>
          </p:cNvSpPr>
          <p:nvPr>
            <p:ph type="body" idx="1"/>
          </p:nvPr>
        </p:nvSpPr>
        <p:spPr>
          <a:xfrm>
            <a:off x="413000" y="1371600"/>
            <a:ext cx="11366100" cy="46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Translate northbound API data to native REDIS DB and vice versa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Should implement all functions of TransLib App Interface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Stateless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Should define a context object to hold request and intermediate data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TransLib initializes new instance of this object for each request</a:t>
            </a:r>
            <a:endParaRPr/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Automatically destroyed when the request processing is complete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Ygot bind objects to process standard yang data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Raw json (or any other format) for direct OpenAPI defined REST APIs</a:t>
            </a:r>
            <a:endParaRPr/>
          </a:p>
        </p:txBody>
      </p:sp>
      <p:sp>
        <p:nvSpPr>
          <p:cNvPr id="261" name="Google Shape;261;p51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 Modules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2"/>
          <p:cNvSpPr txBox="1">
            <a:spLocks noGrp="1"/>
          </p:cNvSpPr>
          <p:nvPr>
            <p:ph type="body" idx="1"/>
          </p:nvPr>
        </p:nvSpPr>
        <p:spPr>
          <a:xfrm>
            <a:off x="413000" y="1371600"/>
            <a:ext cx="10903800" cy="50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type appData struct {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    path       string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    payload    []byte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    ygotRoot   *ygot.GoStruct  //Points to the device root structure of the yang tree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    ygotTarget *interface{} //Points to the target structure inside the above root structure which is being requested/modified. In case of SET operation the payload is already filled inside this structure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}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52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 Module Input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3"/>
          <p:cNvSpPr txBox="1">
            <a:spLocks noGrp="1"/>
          </p:cNvSpPr>
          <p:nvPr>
            <p:ph type="body" idx="1"/>
          </p:nvPr>
        </p:nvSpPr>
        <p:spPr>
          <a:xfrm>
            <a:off x="413000" y="1143000"/>
            <a:ext cx="11366100" cy="52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aclTableMap map[string]db.Value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ruleTableMap map[string]map[string]db.Value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func (acl *AclApp) processGet(dbs [db.MaxDB]*db.DB) (GetResponse, error)  {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aclObj := acl.getAppRootObject()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if isSubtreeRequest(targetUriPath, "/openconfig-acl:acl/acl-sets") {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for aclSetKey,_ := range aclObj.AclSets.AclSet {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aclSet := acl.AclSets.AclSet[aclSetKey]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aclKey := aclSetKey.Name + "_" + aclSetKey.Type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if aclSet.AclEntries != nil &amp;&amp; len(aclSet.AclEntries.AclEntry) &gt; 0 {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    for seqId,_ := range aclSet.AclEntries.AclEntry {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        entrySet := aclSet.AclEntries.AclEntry[seqId]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        acl.convertDbAclRulesToInternal(configDb, aclKey, seqId, db.Key{})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        acl.convertInternalToOCAclRule(aclKey, aclSetKey.Type, seqId, nil, entrySet)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        jsonStr, err = dumpIetfJson(entrySet)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    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return GetResponse{Payload: []byte(jsonStr)}, err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func (acl *AclApp) convertDbAclRulesToInternal(d *db.DB, aclName string , seqId uint32, ruleKey db.Key) error {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ruleKey = []string {aclName, "RULE_" + strconv.FormatInt(seqId, 10)}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ruleName := ruleKey.Get(1)          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if ruleName != "DEFAULT_RULE" {     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ruleData, err := d.GetEntry(&amp;ruleTable, ruleKey)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if err != nil {                 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    return err                  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}                               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ruleTableMap[aclName][ruleName] = ruleData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}                                   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return err                              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func (acl *AclApp) convertInternalToOCAclRule(aclName string, aclType ocbinds.E_OpenconfigAcl_ACL_TYPE, seqId uint32, aclSet *ocbinds.OpenconfigAcl_Acl_AclSets_AclSet, entrySet *ocbinds.OpenconfigAcl_Acl_AclSets_AclSet_AclEntries_AclEntry) {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for ruleName := range ruleTableMap[aclName] {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ruleData := ruleTableMap[aclName][ruleName]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priority,_ := strconv.ParseInt(ruleData.Get("PRIORITY"), 10, 32)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seqId := MAX_PRIORITY - priority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ruleDescr := ruleData.Get("RULE_DESCRIPTION")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entrySet.Config.SequenceId = &amp;seqId     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entrySet.Config.Description = &amp;ruleDescr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entrySet.State.SequenceId = &amp;seqId                                           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entrySet.State.Description = &amp;ruleDescr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entrySet.Transport.Config.SourcePort = ruleData.Get("L4_SRC_PORT")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entrySet.Ipv4.Config.Dscp = ruleData.Get("DSCP")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...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    ...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5" name="Google Shape;275;p53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 Module GET Sample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4"/>
          <p:cNvSpPr txBox="1">
            <a:spLocks noGrp="1"/>
          </p:cNvSpPr>
          <p:nvPr>
            <p:ph type="body" idx="1"/>
          </p:nvPr>
        </p:nvSpPr>
        <p:spPr>
          <a:xfrm>
            <a:off x="413000" y="965500"/>
            <a:ext cx="11366100" cy="5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aclTableMap map[string]db.Value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ruleTableMap map[string]map[string]db.Value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func (acl *AclApp) translateCreate(d *db.DB) ([]db.WatchKeys, error)  {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aclObj := acl.getAppRootObject()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ruleTableMap = convertOCAclRulesToInternal(aclObj)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func (acl *AclApp) processCreate(d *db.DB) (SetResponse, error)  {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SetAclRuleDataInConfigDB(d, ruleTableMap)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func convertOCAclRulesToInternal(acl *ocbinds.OpenconfigAcl_Acl) map[string]map[string]db.Value {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var rulesInfo map[string]map[string]db.Value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if acl != nil {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for aclSetKey,_ := range acl.AclSets.AclSet {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aclSet := acl.AclSets.AclSet[aclSetKey]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aclKey := aclSetKey.Name + "_" + aclSetKey.Type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if aclSet.AclEntries != nil {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    for seqId,_ := range aclSet.AclEntries.AclEntry {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        entrySet := aclSet.AclEntries.AclEntry[seqId]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        ruleName := "RULE_" + strconv.FormatInt(int64(seqId), 10)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        convertOCToInternalRule(rulesInfo[aclKey][ruleName], seqId, aclKey, aclSet.Type, entrySet)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    }                  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}                          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}                              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return rulesInfo               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func convertOCToInternalRule(ruleData db.Value, seqId uint32, aclName string, aclType ocbinds.E_OpenconfigAcl_ACL_TYPE, rule *ocbinds.OpenconfigAcl_Acl_AclSets_AclSet_AclEntries_AclEntry) {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ruleIndex := seqId             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ruleData.Field["PRIORITY"] = strconv.FormatInt(int64(MAX_PRIORITY - ruleIndex), 10)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ruleData.Field["RULE_DESCRIPTION"] = *rule.Config.Description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ruleData.Field["DSCP"] = strconv.FormatInt(int64(*rule.Ipv4.Config.Dscp), 10)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ruleData.Field["SRC_IP"] = *rule.Ipv4.Config.SourceAddress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ruleData.Field["DST_IP"] = *rule.Ipv4.Config.DestinationAddress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func SetAclRuleDataInConfigDB(d *db.DB, ruleData map[string]map[string]db.Value) {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for aclName := range ruleData {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for ruleName := range ruleData[aclName] {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    d.SetEntry(&amp;ruleTable, db.Key{Comp: []string {aclName, ruleName} }, ruleData[aclName][ruleName])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    }                          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    }                              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82" name="Google Shape;282;p54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 Module SET sample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5"/>
          <p:cNvSpPr txBox="1">
            <a:spLocks noGrp="1"/>
          </p:cNvSpPr>
          <p:nvPr>
            <p:ph type="body" idx="1"/>
          </p:nvPr>
        </p:nvSpPr>
        <p:spPr>
          <a:xfrm>
            <a:off x="413000" y="1222800"/>
            <a:ext cx="11366100" cy="52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Provides GO APIs to access the Redis DB. (Python SWSS SDK like)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b="1">
                <a:latin typeface="Calibri"/>
                <a:ea typeface="Calibri"/>
                <a:cs typeface="Calibri"/>
                <a:sym typeface="Calibri"/>
              </a:rPr>
              <a:t>DB Access Layer to Open/Close a DB Connection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Courier New"/>
                <a:ea typeface="Courier New"/>
                <a:cs typeface="Courier New"/>
                <a:sym typeface="Courier New"/>
              </a:rPr>
              <a:t>func NewDB(opt Options) *DB            func (d *DB) DeleteDB() error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>
                <a:latin typeface="Calibri"/>
                <a:ea typeface="Calibri"/>
                <a:cs typeface="Calibri"/>
                <a:sym typeface="Calibri"/>
              </a:rPr>
              <a:t>DB Access Layer to Get/Set/Delete/Update Entry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>
                <a:latin typeface="Courier New"/>
                <a:ea typeface="Courier New"/>
                <a:cs typeface="Courier New"/>
                <a:sym typeface="Courier New"/>
              </a:rPr>
              <a:t>func (d *DB) GetEntry(ts *TableSpec, key Key) (Value, error)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>
                <a:latin typeface="Courier New"/>
                <a:ea typeface="Courier New"/>
                <a:cs typeface="Courier New"/>
                <a:sym typeface="Courier New"/>
              </a:rPr>
              <a:t>func (d *DB) GetKeys(ts *TableSpec) ([]Key, error)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>
                <a:latin typeface="Courier New"/>
                <a:ea typeface="Courier New"/>
                <a:cs typeface="Courier New"/>
                <a:sym typeface="Courier New"/>
              </a:rPr>
              <a:t>func (d *DB) [Set|Mod]Entry(ts *TableSpec, key Key, value Value) error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>
                <a:latin typeface="Courier New"/>
                <a:ea typeface="Courier New"/>
                <a:cs typeface="Courier New"/>
                <a:sym typeface="Courier New"/>
              </a:rPr>
              <a:t>func (d *DB) DeleteEntry(ts *TableSpec, key Key) error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>
                <a:latin typeface="Calibri"/>
                <a:ea typeface="Calibri"/>
                <a:cs typeface="Calibri"/>
                <a:sym typeface="Calibri"/>
              </a:rPr>
              <a:t>DB Access Layer for Table Level Operations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>
                <a:latin typeface="Courier New"/>
                <a:ea typeface="Courier New"/>
                <a:cs typeface="Courier New"/>
                <a:sym typeface="Courier New"/>
              </a:rPr>
              <a:t>func (d *DB) GetTable(ts *TableSpec) (Table, error)       func (d *DB) DeleteTable(ts * TableSpec) error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>
                <a:latin typeface="Courier New"/>
                <a:ea typeface="Courier New"/>
                <a:cs typeface="Courier New"/>
                <a:sym typeface="Courier New"/>
              </a:rPr>
              <a:t>func (t *Table) GetKeys() ([]Key, error)                  func (t *Table) GetEntry(key Key) (Value, error)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>
                <a:latin typeface="Calibri"/>
                <a:ea typeface="Calibri"/>
                <a:cs typeface="Calibri"/>
                <a:sym typeface="Calibri"/>
              </a:rPr>
              <a:t>DB Access Layer for Transaction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func (d * DB) StartTx(watchKeys []WatchKeys) error                                                 func (d * DB) CommitTx() error                                                  func (d * DB) AbortTx() error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55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DB access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6"/>
          <p:cNvSpPr txBox="1">
            <a:spLocks noGrp="1"/>
          </p:cNvSpPr>
          <p:nvPr>
            <p:ph type="body" idx="1"/>
          </p:nvPr>
        </p:nvSpPr>
        <p:spPr>
          <a:xfrm>
            <a:off x="413000" y="1045975"/>
            <a:ext cx="11366100" cy="51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Independent library to validate ABNF schema (Redis) based SONiC configuration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ABNF schema based YANG (SONiC data model) with constraints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ABNF schema has limitation in terms of expressing constraints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Custom YANG extension (annotation)</a:t>
            </a:r>
            <a:endParaRPr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Validation Flow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ABNF JSON as input to the Translator (generic module) which generates YANG XML with the help custom YANG extension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Libyang uses the YANG XML to validate syntax and semantics as requested by generic CVL code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Custom validation for cases which needs special handling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Supports static and dynamic platform validation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56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/>
              <a:t>Config Validation Library (CVL)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7"/>
          <p:cNvSpPr txBox="1">
            <a:spLocks noGrp="1"/>
          </p:cNvSpPr>
          <p:nvPr>
            <p:ph type="title"/>
          </p:nvPr>
        </p:nvSpPr>
        <p:spPr>
          <a:xfrm>
            <a:off x="324195" y="322711"/>
            <a:ext cx="11366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CVL - Design</a:t>
            </a:r>
            <a:endParaRPr/>
          </a:p>
        </p:txBody>
      </p:sp>
      <p:sp>
        <p:nvSpPr>
          <p:cNvPr id="303" name="Google Shape;303;p57"/>
          <p:cNvSpPr/>
          <p:nvPr/>
        </p:nvSpPr>
        <p:spPr>
          <a:xfrm>
            <a:off x="4649675" y="1406550"/>
            <a:ext cx="792600" cy="2532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Click CLI</a:t>
            </a:r>
            <a:endParaRPr sz="1000"/>
          </a:p>
        </p:txBody>
      </p:sp>
      <p:cxnSp>
        <p:nvCxnSpPr>
          <p:cNvPr id="304" name="Google Shape;304;p57"/>
          <p:cNvCxnSpPr/>
          <p:nvPr/>
        </p:nvCxnSpPr>
        <p:spPr>
          <a:xfrm rot="10800000">
            <a:off x="8505351" y="3996475"/>
            <a:ext cx="5589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305" name="Google Shape;305;p57"/>
          <p:cNvSpPr/>
          <p:nvPr/>
        </p:nvSpPr>
        <p:spPr>
          <a:xfrm>
            <a:off x="7117040" y="1406550"/>
            <a:ext cx="888600" cy="2532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cfg-gen</a:t>
            </a:r>
            <a:endParaRPr sz="1000"/>
          </a:p>
        </p:txBody>
      </p:sp>
      <p:sp>
        <p:nvSpPr>
          <p:cNvPr id="306" name="Google Shape;306;p57"/>
          <p:cNvSpPr/>
          <p:nvPr/>
        </p:nvSpPr>
        <p:spPr>
          <a:xfrm>
            <a:off x="8382675" y="1406550"/>
            <a:ext cx="838800" cy="2532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Other App</a:t>
            </a:r>
            <a:endParaRPr sz="1000"/>
          </a:p>
        </p:txBody>
      </p:sp>
      <p:cxnSp>
        <p:nvCxnSpPr>
          <p:cNvPr id="307" name="Google Shape;307;p57"/>
          <p:cNvCxnSpPr>
            <a:stCxn id="303" idx="2"/>
            <a:endCxn id="308" idx="0"/>
          </p:cNvCxnSpPr>
          <p:nvPr/>
        </p:nvCxnSpPr>
        <p:spPr>
          <a:xfrm rot="-5400000" flipH="1">
            <a:off x="5907875" y="797850"/>
            <a:ext cx="300900" cy="20247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57"/>
          <p:cNvCxnSpPr>
            <a:stCxn id="306" idx="2"/>
            <a:endCxn id="308" idx="0"/>
          </p:cNvCxnSpPr>
          <p:nvPr/>
        </p:nvCxnSpPr>
        <p:spPr>
          <a:xfrm rot="5400000">
            <a:off x="7785975" y="944550"/>
            <a:ext cx="300900" cy="17313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0" name="Google Shape;310;p57"/>
          <p:cNvSpPr/>
          <p:nvPr/>
        </p:nvSpPr>
        <p:spPr>
          <a:xfrm>
            <a:off x="5851847" y="1406550"/>
            <a:ext cx="838800" cy="2532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Translib</a:t>
            </a:r>
            <a:endParaRPr sz="1000"/>
          </a:p>
        </p:txBody>
      </p:sp>
      <p:cxnSp>
        <p:nvCxnSpPr>
          <p:cNvPr id="311" name="Google Shape;311;p57"/>
          <p:cNvCxnSpPr>
            <a:stCxn id="310" idx="2"/>
          </p:cNvCxnSpPr>
          <p:nvPr/>
        </p:nvCxnSpPr>
        <p:spPr>
          <a:xfrm>
            <a:off x="6271247" y="1659750"/>
            <a:ext cx="0" cy="145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2" name="Google Shape;312;p57"/>
          <p:cNvCxnSpPr>
            <a:stCxn id="305" idx="2"/>
          </p:cNvCxnSpPr>
          <p:nvPr/>
        </p:nvCxnSpPr>
        <p:spPr>
          <a:xfrm>
            <a:off x="7561340" y="1659750"/>
            <a:ext cx="0" cy="151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3" name="Google Shape;313;p57"/>
          <p:cNvSpPr/>
          <p:nvPr/>
        </p:nvSpPr>
        <p:spPr>
          <a:xfrm>
            <a:off x="1805084" y="2550502"/>
            <a:ext cx="838674" cy="729972"/>
          </a:xfrm>
          <a:prstGeom prst="flowChartDocument">
            <a:avLst/>
          </a:prstGeom>
          <a:solidFill>
            <a:srgbClr val="F1C23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ABNF Schema</a:t>
            </a:r>
            <a:endParaRPr sz="1000"/>
          </a:p>
        </p:txBody>
      </p:sp>
      <p:sp>
        <p:nvSpPr>
          <p:cNvPr id="314" name="Google Shape;314;p57"/>
          <p:cNvSpPr/>
          <p:nvPr/>
        </p:nvSpPr>
        <p:spPr>
          <a:xfrm>
            <a:off x="1805083" y="3644002"/>
            <a:ext cx="838674" cy="729972"/>
          </a:xfrm>
          <a:prstGeom prst="flowChartDocument">
            <a:avLst/>
          </a:prstGeom>
          <a:solidFill>
            <a:srgbClr val="F1C23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YANG Schema with </a:t>
            </a:r>
            <a:r>
              <a:rPr lang="en-US" sz="1000"/>
              <a:t>metadata</a:t>
            </a:r>
            <a:endParaRPr sz="900"/>
          </a:p>
        </p:txBody>
      </p:sp>
      <p:sp>
        <p:nvSpPr>
          <p:cNvPr id="315" name="Google Shape;315;p57"/>
          <p:cNvSpPr/>
          <p:nvPr/>
        </p:nvSpPr>
        <p:spPr>
          <a:xfrm>
            <a:off x="4225025" y="1406550"/>
            <a:ext cx="123000" cy="3667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57"/>
          <p:cNvSpPr/>
          <p:nvPr/>
        </p:nvSpPr>
        <p:spPr>
          <a:xfrm>
            <a:off x="3141734" y="3660002"/>
            <a:ext cx="838675" cy="629025"/>
          </a:xfrm>
          <a:prstGeom prst="flowChartManualOperation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317" name="Google Shape;317;p57"/>
          <p:cNvSpPr txBox="1"/>
          <p:nvPr/>
        </p:nvSpPr>
        <p:spPr>
          <a:xfrm>
            <a:off x="3198521" y="3788633"/>
            <a:ext cx="7251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Pyang Compiler</a:t>
            </a:r>
            <a:endParaRPr sz="900"/>
          </a:p>
        </p:txBody>
      </p:sp>
      <p:cxnSp>
        <p:nvCxnSpPr>
          <p:cNvPr id="318" name="Google Shape;318;p57"/>
          <p:cNvCxnSpPr>
            <a:stCxn id="313" idx="2"/>
            <a:endCxn id="314" idx="0"/>
          </p:cNvCxnSpPr>
          <p:nvPr/>
        </p:nvCxnSpPr>
        <p:spPr>
          <a:xfrm>
            <a:off x="2224421" y="3232215"/>
            <a:ext cx="0" cy="411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9" name="Google Shape;319;p57"/>
          <p:cNvCxnSpPr>
            <a:stCxn id="314" idx="3"/>
          </p:cNvCxnSpPr>
          <p:nvPr/>
        </p:nvCxnSpPr>
        <p:spPr>
          <a:xfrm rot="10800000" flipH="1">
            <a:off x="2643757" y="4006888"/>
            <a:ext cx="590700" cy="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0" name="Google Shape;320;p57"/>
          <p:cNvSpPr/>
          <p:nvPr/>
        </p:nvSpPr>
        <p:spPr>
          <a:xfrm>
            <a:off x="4653109" y="2414025"/>
            <a:ext cx="4572000" cy="21216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DCE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Config Validation Library</a:t>
            </a:r>
            <a:endParaRPr sz="1200" b="1"/>
          </a:p>
        </p:txBody>
      </p:sp>
      <p:sp>
        <p:nvSpPr>
          <p:cNvPr id="321" name="Google Shape;321;p57"/>
          <p:cNvSpPr/>
          <p:nvPr/>
        </p:nvSpPr>
        <p:spPr>
          <a:xfrm>
            <a:off x="6283493" y="4766127"/>
            <a:ext cx="1537600" cy="411900"/>
          </a:xfrm>
          <a:prstGeom prst="flowChartMagneticDisk">
            <a:avLst/>
          </a:prstGeom>
          <a:solidFill>
            <a:srgbClr val="FFF2C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Redis DB</a:t>
            </a:r>
            <a:endParaRPr sz="1100"/>
          </a:p>
        </p:txBody>
      </p:sp>
      <p:sp>
        <p:nvSpPr>
          <p:cNvPr id="322" name="Google Shape;322;p57"/>
          <p:cNvSpPr/>
          <p:nvPr/>
        </p:nvSpPr>
        <p:spPr>
          <a:xfrm>
            <a:off x="1801007" y="4979221"/>
            <a:ext cx="200100" cy="174900"/>
          </a:xfrm>
          <a:prstGeom prst="rect">
            <a:avLst/>
          </a:prstGeom>
          <a:solidFill>
            <a:srgbClr val="6DCE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323" name="Google Shape;323;p57"/>
          <p:cNvSpPr/>
          <p:nvPr/>
        </p:nvSpPr>
        <p:spPr>
          <a:xfrm>
            <a:off x="2943200" y="5238551"/>
            <a:ext cx="193800" cy="174900"/>
          </a:xfrm>
          <a:prstGeom prst="rect">
            <a:avLst/>
          </a:prstGeom>
          <a:solidFill>
            <a:srgbClr val="00FFD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324" name="Google Shape;324;p57"/>
          <p:cNvSpPr/>
          <p:nvPr/>
        </p:nvSpPr>
        <p:spPr>
          <a:xfrm>
            <a:off x="2941756" y="5001293"/>
            <a:ext cx="193800" cy="1749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325" name="Google Shape;325;p57"/>
          <p:cNvSpPr txBox="1"/>
          <p:nvPr/>
        </p:nvSpPr>
        <p:spPr>
          <a:xfrm>
            <a:off x="1979406" y="4924108"/>
            <a:ext cx="9471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Common code</a:t>
            </a:r>
            <a:endParaRPr sz="800"/>
          </a:p>
        </p:txBody>
      </p:sp>
      <p:sp>
        <p:nvSpPr>
          <p:cNvPr id="326" name="Google Shape;326;p57"/>
          <p:cNvSpPr txBox="1"/>
          <p:nvPr/>
        </p:nvSpPr>
        <p:spPr>
          <a:xfrm>
            <a:off x="3155702" y="5195583"/>
            <a:ext cx="18207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Feature specific custom code</a:t>
            </a:r>
            <a:endParaRPr sz="800"/>
          </a:p>
        </p:txBody>
      </p:sp>
      <p:sp>
        <p:nvSpPr>
          <p:cNvPr id="327" name="Google Shape;327;p57"/>
          <p:cNvSpPr txBox="1"/>
          <p:nvPr/>
        </p:nvSpPr>
        <p:spPr>
          <a:xfrm>
            <a:off x="3154249" y="4928071"/>
            <a:ext cx="14259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Third party</a:t>
            </a:r>
            <a:endParaRPr sz="800"/>
          </a:p>
        </p:txBody>
      </p:sp>
      <p:sp>
        <p:nvSpPr>
          <p:cNvPr id="328" name="Google Shape;328;p57"/>
          <p:cNvSpPr/>
          <p:nvPr/>
        </p:nvSpPr>
        <p:spPr>
          <a:xfrm>
            <a:off x="1801000" y="5226250"/>
            <a:ext cx="193800" cy="174900"/>
          </a:xfrm>
          <a:prstGeom prst="rect">
            <a:avLst/>
          </a:prstGeom>
          <a:solidFill>
            <a:srgbClr val="FFFF4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329" name="Google Shape;329;p57"/>
          <p:cNvSpPr txBox="1"/>
          <p:nvPr/>
        </p:nvSpPr>
        <p:spPr>
          <a:xfrm>
            <a:off x="1961480" y="5173566"/>
            <a:ext cx="9735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Generated</a:t>
            </a:r>
            <a:endParaRPr sz="800"/>
          </a:p>
        </p:txBody>
      </p:sp>
      <p:sp>
        <p:nvSpPr>
          <p:cNvPr id="330" name="Google Shape;330;p57"/>
          <p:cNvSpPr/>
          <p:nvPr/>
        </p:nvSpPr>
        <p:spPr>
          <a:xfrm>
            <a:off x="6300200" y="2750200"/>
            <a:ext cx="1505700" cy="1680300"/>
          </a:xfrm>
          <a:prstGeom prst="rect">
            <a:avLst/>
          </a:prstGeom>
          <a:solidFill>
            <a:srgbClr val="6DCE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4570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/>
              <a:t>Common Infra</a:t>
            </a:r>
            <a:endParaRPr sz="800" b="1"/>
          </a:p>
        </p:txBody>
      </p:sp>
      <p:cxnSp>
        <p:nvCxnSpPr>
          <p:cNvPr id="331" name="Google Shape;331;p57"/>
          <p:cNvCxnSpPr/>
          <p:nvPr/>
        </p:nvCxnSpPr>
        <p:spPr>
          <a:xfrm>
            <a:off x="5830700" y="3971059"/>
            <a:ext cx="469500" cy="2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2" name="Google Shape;332;p57"/>
          <p:cNvSpPr/>
          <p:nvPr/>
        </p:nvSpPr>
        <p:spPr>
          <a:xfrm>
            <a:off x="8140425" y="4169625"/>
            <a:ext cx="933000" cy="258300"/>
          </a:xfrm>
          <a:prstGeom prst="rect">
            <a:avLst/>
          </a:prstGeom>
          <a:solidFill>
            <a:srgbClr val="00FFD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Custom Validation</a:t>
            </a:r>
            <a:endParaRPr sz="900"/>
          </a:p>
        </p:txBody>
      </p:sp>
      <p:sp>
        <p:nvSpPr>
          <p:cNvPr id="333" name="Google Shape;333;p57"/>
          <p:cNvSpPr txBox="1"/>
          <p:nvPr/>
        </p:nvSpPr>
        <p:spPr>
          <a:xfrm>
            <a:off x="3369359" y="4644977"/>
            <a:ext cx="978600" cy="1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/>
              <a:t>Build Time</a:t>
            </a:r>
            <a:endParaRPr sz="1000" b="1"/>
          </a:p>
        </p:txBody>
      </p:sp>
      <p:sp>
        <p:nvSpPr>
          <p:cNvPr id="334" name="Google Shape;334;p57"/>
          <p:cNvSpPr txBox="1"/>
          <p:nvPr/>
        </p:nvSpPr>
        <p:spPr>
          <a:xfrm>
            <a:off x="4389893" y="4657409"/>
            <a:ext cx="978600" cy="1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/>
              <a:t>Run Time</a:t>
            </a:r>
            <a:endParaRPr sz="1000" b="1"/>
          </a:p>
        </p:txBody>
      </p:sp>
      <p:cxnSp>
        <p:nvCxnSpPr>
          <p:cNvPr id="335" name="Google Shape;335;p57"/>
          <p:cNvCxnSpPr>
            <a:stCxn id="321" idx="1"/>
            <a:endCxn id="336" idx="2"/>
          </p:cNvCxnSpPr>
          <p:nvPr/>
        </p:nvCxnSpPr>
        <p:spPr>
          <a:xfrm rot="10800000">
            <a:off x="7050193" y="4397427"/>
            <a:ext cx="2100" cy="368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7" name="Google Shape;337;p57"/>
          <p:cNvCxnSpPr/>
          <p:nvPr/>
        </p:nvCxnSpPr>
        <p:spPr>
          <a:xfrm rot="10800000">
            <a:off x="7805921" y="4298775"/>
            <a:ext cx="3345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38" name="Google Shape;338;p57"/>
          <p:cNvCxnSpPr/>
          <p:nvPr/>
        </p:nvCxnSpPr>
        <p:spPr>
          <a:xfrm>
            <a:off x="3886909" y="4007182"/>
            <a:ext cx="906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9" name="Google Shape;339;p57"/>
          <p:cNvSpPr/>
          <p:nvPr/>
        </p:nvSpPr>
        <p:spPr>
          <a:xfrm>
            <a:off x="6530775" y="3031941"/>
            <a:ext cx="1058400" cy="300900"/>
          </a:xfrm>
          <a:prstGeom prst="rect">
            <a:avLst/>
          </a:prstGeom>
          <a:solidFill>
            <a:srgbClr val="6DCE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Translator</a:t>
            </a:r>
            <a:endParaRPr sz="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(to YANG XML)</a:t>
            </a:r>
            <a:endParaRPr sz="900"/>
          </a:p>
        </p:txBody>
      </p:sp>
      <p:cxnSp>
        <p:nvCxnSpPr>
          <p:cNvPr id="340" name="Google Shape;340;p57"/>
          <p:cNvCxnSpPr>
            <a:stCxn id="339" idx="2"/>
          </p:cNvCxnSpPr>
          <p:nvPr/>
        </p:nvCxnSpPr>
        <p:spPr>
          <a:xfrm>
            <a:off x="7059975" y="3332841"/>
            <a:ext cx="3000" cy="158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1" name="Google Shape;341;p57"/>
          <p:cNvCxnSpPr>
            <a:stCxn id="308" idx="2"/>
            <a:endCxn id="339" idx="0"/>
          </p:cNvCxnSpPr>
          <p:nvPr/>
        </p:nvCxnSpPr>
        <p:spPr>
          <a:xfrm flipH="1">
            <a:off x="7059934" y="2296300"/>
            <a:ext cx="10800" cy="735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2" name="Google Shape;342;p57"/>
          <p:cNvSpPr/>
          <p:nvPr/>
        </p:nvSpPr>
        <p:spPr>
          <a:xfrm>
            <a:off x="1795975" y="5473900"/>
            <a:ext cx="193800" cy="174900"/>
          </a:xfrm>
          <a:prstGeom prst="rect">
            <a:avLst/>
          </a:prstGeom>
          <a:solidFill>
            <a:srgbClr val="F1C23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343" name="Google Shape;343;p57"/>
          <p:cNvSpPr txBox="1"/>
          <p:nvPr/>
        </p:nvSpPr>
        <p:spPr>
          <a:xfrm>
            <a:off x="1981596" y="5421216"/>
            <a:ext cx="9735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Manually written</a:t>
            </a:r>
            <a:endParaRPr sz="800"/>
          </a:p>
        </p:txBody>
      </p:sp>
      <p:sp>
        <p:nvSpPr>
          <p:cNvPr id="344" name="Google Shape;344;p57"/>
          <p:cNvSpPr/>
          <p:nvPr/>
        </p:nvSpPr>
        <p:spPr>
          <a:xfrm>
            <a:off x="8140434" y="3547075"/>
            <a:ext cx="933000" cy="2823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libyang</a:t>
            </a:r>
            <a:endParaRPr sz="1000"/>
          </a:p>
        </p:txBody>
      </p:sp>
      <p:cxnSp>
        <p:nvCxnSpPr>
          <p:cNvPr id="345" name="Google Shape;345;p57"/>
          <p:cNvCxnSpPr/>
          <p:nvPr/>
        </p:nvCxnSpPr>
        <p:spPr>
          <a:xfrm rot="10800000">
            <a:off x="7807427" y="3688225"/>
            <a:ext cx="333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08" name="Google Shape;308;p57"/>
          <p:cNvSpPr/>
          <p:nvPr/>
        </p:nvSpPr>
        <p:spPr>
          <a:xfrm>
            <a:off x="6513484" y="1960600"/>
            <a:ext cx="1114500" cy="335700"/>
          </a:xfrm>
          <a:prstGeom prst="roundRect">
            <a:avLst>
              <a:gd name="adj" fmla="val 16667"/>
            </a:avLst>
          </a:prstGeom>
          <a:solidFill>
            <a:srgbClr val="EAD1D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ABNF JSON</a:t>
            </a:r>
            <a:endParaRPr sz="1000"/>
          </a:p>
        </p:txBody>
      </p:sp>
      <p:sp>
        <p:nvSpPr>
          <p:cNvPr id="346" name="Google Shape;346;p57"/>
          <p:cNvSpPr/>
          <p:nvPr/>
        </p:nvSpPr>
        <p:spPr>
          <a:xfrm>
            <a:off x="4790200" y="3702288"/>
            <a:ext cx="1219050" cy="588384"/>
          </a:xfrm>
          <a:prstGeom prst="flowChartMultidocument">
            <a:avLst/>
          </a:prstGeom>
          <a:solidFill>
            <a:srgbClr val="FFFF4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YIN Schema with metadata</a:t>
            </a:r>
            <a:endParaRPr sz="100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347" name="Google Shape;347;p57"/>
          <p:cNvSpPr/>
          <p:nvPr/>
        </p:nvSpPr>
        <p:spPr>
          <a:xfrm>
            <a:off x="2941750" y="5473900"/>
            <a:ext cx="193800" cy="1749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348" name="Google Shape;348;p57"/>
          <p:cNvSpPr txBox="1"/>
          <p:nvPr/>
        </p:nvSpPr>
        <p:spPr>
          <a:xfrm>
            <a:off x="3166615" y="5404830"/>
            <a:ext cx="1820700" cy="2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Applications</a:t>
            </a:r>
            <a:endParaRPr sz="800"/>
          </a:p>
        </p:txBody>
      </p:sp>
      <p:sp>
        <p:nvSpPr>
          <p:cNvPr id="349" name="Google Shape;349;p57"/>
          <p:cNvSpPr/>
          <p:nvPr/>
        </p:nvSpPr>
        <p:spPr>
          <a:xfrm>
            <a:off x="9315281" y="3618382"/>
            <a:ext cx="838674" cy="585306"/>
          </a:xfrm>
          <a:prstGeom prst="flowChartDocument">
            <a:avLst/>
          </a:prstGeom>
          <a:solidFill>
            <a:srgbClr val="F1C23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Platform Specific Data</a:t>
            </a:r>
            <a:endParaRPr sz="1000"/>
          </a:p>
        </p:txBody>
      </p:sp>
      <p:cxnSp>
        <p:nvCxnSpPr>
          <p:cNvPr id="350" name="Google Shape;350;p57"/>
          <p:cNvCxnSpPr>
            <a:endCxn id="349" idx="2"/>
          </p:cNvCxnSpPr>
          <p:nvPr/>
        </p:nvCxnSpPr>
        <p:spPr>
          <a:xfrm rot="10800000" flipH="1">
            <a:off x="9073418" y="4164993"/>
            <a:ext cx="661200" cy="137700"/>
          </a:xfrm>
          <a:prstGeom prst="bentConnector2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36" name="Google Shape;336;p57"/>
          <p:cNvSpPr/>
          <p:nvPr/>
        </p:nvSpPr>
        <p:spPr>
          <a:xfrm>
            <a:off x="6472525" y="3505325"/>
            <a:ext cx="1155600" cy="892200"/>
          </a:xfrm>
          <a:prstGeom prst="rect">
            <a:avLst/>
          </a:prstGeom>
          <a:solidFill>
            <a:srgbClr val="6DCEFF"/>
          </a:solidFill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57"/>
          <p:cNvSpPr/>
          <p:nvPr/>
        </p:nvSpPr>
        <p:spPr>
          <a:xfrm>
            <a:off x="6551984" y="3585477"/>
            <a:ext cx="1021800" cy="183600"/>
          </a:xfrm>
          <a:prstGeom prst="rect">
            <a:avLst/>
          </a:prstGeom>
          <a:solidFill>
            <a:srgbClr val="6DCE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Syntax Check</a:t>
            </a:r>
            <a:endParaRPr sz="900"/>
          </a:p>
        </p:txBody>
      </p:sp>
      <p:sp>
        <p:nvSpPr>
          <p:cNvPr id="352" name="Google Shape;352;p57"/>
          <p:cNvSpPr/>
          <p:nvPr/>
        </p:nvSpPr>
        <p:spPr>
          <a:xfrm>
            <a:off x="6549509" y="3883127"/>
            <a:ext cx="1021800" cy="183600"/>
          </a:xfrm>
          <a:prstGeom prst="rect">
            <a:avLst/>
          </a:prstGeom>
          <a:solidFill>
            <a:srgbClr val="6DCE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Semantic Check</a:t>
            </a:r>
            <a:endParaRPr sz="900"/>
          </a:p>
        </p:txBody>
      </p:sp>
      <p:sp>
        <p:nvSpPr>
          <p:cNvPr id="353" name="Google Shape;353;p57"/>
          <p:cNvSpPr/>
          <p:nvPr/>
        </p:nvSpPr>
        <p:spPr>
          <a:xfrm>
            <a:off x="6539986" y="4158483"/>
            <a:ext cx="1021800" cy="183600"/>
          </a:xfrm>
          <a:prstGeom prst="rect">
            <a:avLst/>
          </a:prstGeom>
          <a:solidFill>
            <a:srgbClr val="6DCE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Platform Check</a:t>
            </a:r>
            <a:endParaRPr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0"/>
          <p:cNvSpPr txBox="1">
            <a:spLocks noGrp="1"/>
          </p:cNvSpPr>
          <p:nvPr>
            <p:ph type="body" idx="1"/>
          </p:nvPr>
        </p:nvSpPr>
        <p:spPr>
          <a:xfrm>
            <a:off x="413000" y="1110150"/>
            <a:ext cx="11366100" cy="46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Recap: Approach and Design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Deep Dive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REST server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TransLib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Config Validation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CLI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gNMI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PoC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Scope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Use cases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Open Config ACL YANG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Open API spec for sample VLAN config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App Module for these use cases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Discussion Points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8"/>
          <p:cNvSpPr txBox="1">
            <a:spLocks noGrp="1"/>
          </p:cNvSpPr>
          <p:nvPr>
            <p:ph type="body" idx="1"/>
          </p:nvPr>
        </p:nvSpPr>
        <p:spPr>
          <a:xfrm>
            <a:off x="412950" y="604650"/>
            <a:ext cx="11366100" cy="58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There can be two types of platform constraint validation:</a:t>
            </a:r>
            <a:endParaRPr/>
          </a:p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SzPts val="2200"/>
              <a:buChar char="➢"/>
            </a:pPr>
            <a:r>
              <a:rPr lang="en-US" sz="2200"/>
              <a:t>Static Platform Constraint Validation</a:t>
            </a:r>
            <a:endParaRPr sz="22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Platform constraints (range, enum, ‘must’/’when’ expression etc.) are expressed in YANG deviation model for each feature.</a:t>
            </a:r>
            <a:endParaRPr sz="18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1800"/>
              <a:t>Deviation models are compiled along with SONiC feature YANG model and new constraints are added or overwritten in the compiled schema</a:t>
            </a:r>
            <a:r>
              <a:rPr lang="en-US"/>
              <a:t>.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-US" sz="2200"/>
              <a:t>Dynamic Platform Constraint Validation</a:t>
            </a:r>
            <a:endParaRPr b="1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Platform data is available in Redis DB table.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SONiC YANG models can be developed based on platform specific data in Redis DB. Constraints like ‘must’ or ‘when’ are used in feature YANG by cross-referencing platform YANG models.</a:t>
            </a:r>
            <a:endParaRPr/>
          </a:p>
          <a:p>
            <a:pPr marL="914400" marR="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Platform data is available through APIs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/>
              <a:t>If constraints cannot be expressed using YANG syntax or </a:t>
            </a:r>
            <a:r>
              <a:rPr lang="en-US"/>
              <a:t>platform data is available through API</a:t>
            </a:r>
            <a:r>
              <a:rPr lang="en-US" sz="1800"/>
              <a:t>, custom validation needs to be hooked up in feature YANG model through custom YANG extension.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CVL will generate stub code for custom validation. Feature developer implements the stub code. The validation function should call platform API and fetch required parameter for checking constraints.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Based on YANG extension syntax, CVL will call the appropriate custom validation function along with YANG instance data to be validated.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58"/>
          <p:cNvSpPr txBox="1">
            <a:spLocks noGrp="1"/>
          </p:cNvSpPr>
          <p:nvPr>
            <p:ph type="title"/>
          </p:nvPr>
        </p:nvSpPr>
        <p:spPr>
          <a:xfrm>
            <a:off x="349304" y="39206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CVL - Platform Constraints Validation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9"/>
          <p:cNvSpPr txBox="1">
            <a:spLocks noGrp="1"/>
          </p:cNvSpPr>
          <p:nvPr>
            <p:ph type="body" idx="1"/>
          </p:nvPr>
        </p:nvSpPr>
        <p:spPr>
          <a:xfrm>
            <a:off x="413000" y="914400"/>
            <a:ext cx="6454800" cy="55290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container sonic-acl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latin typeface="Consolas"/>
                <a:ea typeface="Consolas"/>
                <a:cs typeface="Consolas"/>
                <a:sym typeface="Consolas"/>
              </a:rPr>
              <a:t>    scommon:db-name "CONFIG_DB";</a:t>
            </a:r>
            <a:endParaRPr sz="9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list ACL_TABLE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key "aclname";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-US" sz="900" b="1">
                <a:latin typeface="Consolas"/>
                <a:ea typeface="Consolas"/>
                <a:cs typeface="Consolas"/>
                <a:sym typeface="Consolas"/>
              </a:rPr>
              <a:t> scommon:key-delim "|";</a:t>
            </a:r>
            <a:endParaRPr sz="9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US" sz="900" b="1">
                <a:latin typeface="Consolas"/>
                <a:ea typeface="Consolas"/>
                <a:cs typeface="Consolas"/>
                <a:sym typeface="Consolas"/>
              </a:rPr>
              <a:t>scommon:key-pattern "ACL_TABLE|{aclname}";</a:t>
            </a:r>
            <a:endParaRPr sz="9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leaf aclname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type string;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leaf-list ports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 type leafref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    </a:t>
            </a:r>
            <a:r>
              <a:rPr lang="en-US" sz="900" b="1">
                <a:latin typeface="Consolas"/>
                <a:ea typeface="Consolas"/>
                <a:cs typeface="Consolas"/>
                <a:sym typeface="Consolas"/>
              </a:rPr>
              <a:t>  path "/prt:sonic-port/prt:PORT/prt:ifname";</a:t>
            </a:r>
            <a:endParaRPr sz="9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 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......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list ACL_RULE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key "aclname rulename";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scommon:key-delim "|";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-US" sz="900" b="1">
                <a:latin typeface="Consolas"/>
                <a:ea typeface="Consolas"/>
                <a:cs typeface="Consolas"/>
                <a:sym typeface="Consolas"/>
              </a:rPr>
              <a:t>scommon:key-pattern "ACL_RULE|{aclname}|{rulename}";</a:t>
            </a:r>
            <a:endParaRPr sz="9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b="1">
                <a:latin typeface="Consolas"/>
                <a:ea typeface="Consolas"/>
                <a:cs typeface="Consolas"/>
                <a:sym typeface="Consolas"/>
              </a:rPr>
              <a:t>	     scommon:pf-check    “ACL_CheckAclRuleLimit”;	</a:t>
            </a:r>
            <a:endParaRPr sz="9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leaf aclname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type leafref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        </a:t>
            </a:r>
            <a:r>
              <a:rPr lang="en-US" sz="900" b="1">
                <a:latin typeface="Consolas"/>
                <a:ea typeface="Consolas"/>
                <a:cs typeface="Consolas"/>
                <a:sym typeface="Consolas"/>
              </a:rPr>
              <a:t>path "../../ACL_TABLE/aclname";</a:t>
            </a:r>
            <a:endParaRPr sz="9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leaf rulename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type string;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leaf MIRROR_ACTION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type leafref {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        </a:t>
            </a:r>
            <a:r>
              <a:rPr lang="en-US" sz="900" b="1">
                <a:latin typeface="Consolas"/>
                <a:ea typeface="Consolas"/>
                <a:cs typeface="Consolas"/>
                <a:sym typeface="Consolas"/>
              </a:rPr>
              <a:t>path "/sms:sonic-mirror-session/sms:MIRROR_SESSION/sms:name";</a:t>
            </a:r>
            <a:endParaRPr sz="9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        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   ......      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   }     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7" name="Google Shape;367;p59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CVL - Sample schema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59"/>
          <p:cNvSpPr txBox="1"/>
          <p:nvPr/>
        </p:nvSpPr>
        <p:spPr>
          <a:xfrm>
            <a:off x="7156425" y="917600"/>
            <a:ext cx="4622700" cy="22365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ABNF JSON: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"ACL_RULE":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        "TestACL1|Rule1":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                "PACKET_ACTION": "FORWARD",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                "SRC_IP": "10.1.1.1/32",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                "L4_SRC_PORT": "10078",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                "IP_PROTOCOL": "103",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                "DST_IP": "20.2.2.2/32",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                "L4_DST_PORT_RANGE": "9000-12000"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69" name="Google Shape;369;p59"/>
          <p:cNvSpPr txBox="1"/>
          <p:nvPr/>
        </p:nvSpPr>
        <p:spPr>
          <a:xfrm>
            <a:off x="7156425" y="3891600"/>
            <a:ext cx="4622700" cy="25683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YANG XML: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&lt;sonic-acl xmlns="http://github.com/Azure/sonic-acl"&gt;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&lt;ACL_RULE&gt;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	&lt;aclname&gt;TestACL1&lt;/aclname&gt;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	&lt;rulename&gt;Rule1&lt;/rulename&gt;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	&lt;DST_IP&gt;20.2.2.2/32&lt;/DST_IP&gt;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	&lt;IP_PROTOCOL&gt;1&lt;/IP_PROTOCOL&gt;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	&lt;L4_DST_PORT_RANGE&gt;9000-12000&lt;/L4_DST_PORT_RANGE&gt;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	&lt;L4_SRC_PORT&gt;8080&lt;/L4_SRC_PORT&gt;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	&lt;PACKET_ACTION&gt;FORWARD&lt;/PACKET_ACTION&gt;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	&lt;SRC_IP&gt;10.1.1.1/32&lt;/SRC_IP&gt;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	&lt;/ACL_RULE&gt;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latin typeface="Consolas"/>
                <a:ea typeface="Consolas"/>
                <a:cs typeface="Consolas"/>
                <a:sym typeface="Consolas"/>
              </a:rPr>
              <a:t>&lt;/sonic-acl&gt;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0" name="Google Shape;370;p59"/>
          <p:cNvSpPr/>
          <p:nvPr/>
        </p:nvSpPr>
        <p:spPr>
          <a:xfrm>
            <a:off x="9311050" y="3377799"/>
            <a:ext cx="305400" cy="3663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0"/>
          <p:cNvSpPr txBox="1">
            <a:spLocks noGrp="1"/>
          </p:cNvSpPr>
          <p:nvPr>
            <p:ph type="title"/>
          </p:nvPr>
        </p:nvSpPr>
        <p:spPr>
          <a:xfrm>
            <a:off x="413004" y="3989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CVL - Sequence Diagram</a:t>
            </a:r>
            <a:endParaRPr/>
          </a:p>
        </p:txBody>
      </p:sp>
      <p:pic>
        <p:nvPicPr>
          <p:cNvPr id="377" name="Google Shape;37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1625" y="841400"/>
            <a:ext cx="8659376" cy="5799851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0"/>
          <p:cNvSpPr txBox="1"/>
          <p:nvPr/>
        </p:nvSpPr>
        <p:spPr>
          <a:xfrm>
            <a:off x="355225" y="6327900"/>
            <a:ext cx="7696800" cy="1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highlight>
                  <a:srgbClr val="D9D9D9"/>
                </a:highlight>
              </a:rPr>
              <a:t>Note: Redis DB interaction from DB Access layer is not shown here for brevity, refer to Slide #6 - REST SET OPERATION</a:t>
            </a:r>
            <a:endParaRPr sz="1000">
              <a:highlight>
                <a:srgbClr val="D9D9D9"/>
              </a:highlight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1"/>
          <p:cNvSpPr txBox="1">
            <a:spLocks noGrp="1"/>
          </p:cNvSpPr>
          <p:nvPr>
            <p:ph type="title"/>
          </p:nvPr>
        </p:nvSpPr>
        <p:spPr>
          <a:xfrm>
            <a:off x="429149" y="1992125"/>
            <a:ext cx="100011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 for SONiC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2"/>
          <p:cNvSpPr txBox="1">
            <a:spLocks noGrp="1"/>
          </p:cNvSpPr>
          <p:nvPr>
            <p:ph type="title"/>
          </p:nvPr>
        </p:nvSpPr>
        <p:spPr>
          <a:xfrm>
            <a:off x="355600" y="330200"/>
            <a:ext cx="109221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389" name="Google Shape;389;p62"/>
          <p:cNvSpPr txBox="1">
            <a:spLocks noGrp="1"/>
          </p:cNvSpPr>
          <p:nvPr>
            <p:ph type="body" idx="1"/>
          </p:nvPr>
        </p:nvSpPr>
        <p:spPr>
          <a:xfrm>
            <a:off x="355600" y="1153360"/>
            <a:ext cx="10610700" cy="47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81000" lvl="0" indent="-311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-US"/>
              <a:t>Use Open Source Klish to support industry standard CLI</a:t>
            </a:r>
            <a:endParaRPr/>
          </a:p>
          <a:p>
            <a:pPr marL="381000" lvl="0" indent="-31115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-US"/>
              <a:t>Extend Klish parser with patches to allow advanced cases like recursive parameter etc.  </a:t>
            </a:r>
            <a:endParaRPr/>
          </a:p>
          <a:p>
            <a:pPr marL="381000" lvl="0" indent="-31115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-US"/>
              <a:t>Use Swagger client SDK to execute CLI commands</a:t>
            </a:r>
            <a:endParaRPr/>
          </a:p>
          <a:p>
            <a:pPr marL="381000" lvl="0" indent="-31115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-US"/>
              <a:t>Template Rendering with Python Jinja </a:t>
            </a:r>
            <a:endParaRPr/>
          </a:p>
          <a:p>
            <a:pPr marL="381000" lvl="0" indent="-31115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lang="en-US"/>
              <a:t>Provide the reference XML files for CLI command tree to allow SONiC community to easily customize CLI commands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808080"/>
              </a:buClr>
              <a:buSzPts val="1900"/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3"/>
          <p:cNvSpPr txBox="1">
            <a:spLocks noGrp="1"/>
          </p:cNvSpPr>
          <p:nvPr>
            <p:ph type="title"/>
          </p:nvPr>
        </p:nvSpPr>
        <p:spPr>
          <a:xfrm>
            <a:off x="615968" y="410400"/>
            <a:ext cx="10661700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CLI modules</a:t>
            </a:r>
            <a:endParaRPr/>
          </a:p>
        </p:txBody>
      </p:sp>
      <p:sp>
        <p:nvSpPr>
          <p:cNvPr id="395" name="Google Shape;395;p63"/>
          <p:cNvSpPr/>
          <p:nvPr/>
        </p:nvSpPr>
        <p:spPr>
          <a:xfrm>
            <a:off x="581891" y="1593273"/>
            <a:ext cx="1422300" cy="6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25" tIns="182875" rIns="182875" bIns="1828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63"/>
          <p:cNvSpPr/>
          <p:nvPr/>
        </p:nvSpPr>
        <p:spPr>
          <a:xfrm>
            <a:off x="2563092" y="1787237"/>
            <a:ext cx="5846700" cy="3745200"/>
          </a:xfrm>
          <a:prstGeom prst="rect">
            <a:avLst/>
          </a:prstGeom>
          <a:solidFill>
            <a:schemeClr val="lt2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25" tIns="182875" rIns="182875" bIns="1828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7" name="Google Shape;397;p63"/>
          <p:cNvCxnSpPr/>
          <p:nvPr/>
        </p:nvCxnSpPr>
        <p:spPr>
          <a:xfrm>
            <a:off x="2563092" y="2202873"/>
            <a:ext cx="5846700" cy="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8" name="Google Shape;398;p63"/>
          <p:cNvSpPr txBox="1"/>
          <p:nvPr/>
        </p:nvSpPr>
        <p:spPr>
          <a:xfrm>
            <a:off x="5186219" y="1812961"/>
            <a:ext cx="7437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</a:t>
            </a:r>
            <a:endParaRPr sz="1900"/>
          </a:p>
        </p:txBody>
      </p:sp>
      <p:sp>
        <p:nvSpPr>
          <p:cNvPr id="399" name="Google Shape;399;p63"/>
          <p:cNvSpPr/>
          <p:nvPr/>
        </p:nvSpPr>
        <p:spPr>
          <a:xfrm>
            <a:off x="2939471" y="3457973"/>
            <a:ext cx="2618400" cy="949500"/>
          </a:xfrm>
          <a:prstGeom prst="rect">
            <a:avLst/>
          </a:prstGeom>
          <a:solidFill>
            <a:schemeClr val="lt2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25" tIns="182875" rIns="182875" bIns="1828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Klish</a:t>
            </a:r>
            <a:endParaRPr sz="27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0" name="Google Shape;400;p63"/>
          <p:cNvCxnSpPr/>
          <p:nvPr/>
        </p:nvCxnSpPr>
        <p:spPr>
          <a:xfrm>
            <a:off x="1547089" y="3699051"/>
            <a:ext cx="1392300" cy="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01" name="Google Shape;401;p63"/>
          <p:cNvSpPr/>
          <p:nvPr/>
        </p:nvSpPr>
        <p:spPr>
          <a:xfrm>
            <a:off x="3620655" y="2312715"/>
            <a:ext cx="1450062" cy="832248"/>
          </a:xfrm>
          <a:prstGeom prst="flowChartMultidocument">
            <a:avLst/>
          </a:prstGeom>
          <a:solidFill>
            <a:schemeClr val="lt2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25" tIns="182875" rIns="182875" bIns="1828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 command Tree</a:t>
            </a:r>
            <a:endParaRPr sz="1900"/>
          </a:p>
        </p:txBody>
      </p:sp>
      <p:sp>
        <p:nvSpPr>
          <p:cNvPr id="402" name="Google Shape;402;p63"/>
          <p:cNvSpPr/>
          <p:nvPr/>
        </p:nvSpPr>
        <p:spPr>
          <a:xfrm>
            <a:off x="6179127" y="2806972"/>
            <a:ext cx="1449900" cy="949500"/>
          </a:xfrm>
          <a:prstGeom prst="rect">
            <a:avLst/>
          </a:prstGeom>
          <a:solidFill>
            <a:schemeClr val="lt2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25" tIns="182875" rIns="182875" bIns="1828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Actioner</a:t>
            </a:r>
            <a:endParaRPr sz="1900"/>
          </a:p>
        </p:txBody>
      </p:sp>
      <p:sp>
        <p:nvSpPr>
          <p:cNvPr id="403" name="Google Shape;403;p63"/>
          <p:cNvSpPr/>
          <p:nvPr/>
        </p:nvSpPr>
        <p:spPr>
          <a:xfrm>
            <a:off x="6179127" y="4069448"/>
            <a:ext cx="1449900" cy="949500"/>
          </a:xfrm>
          <a:prstGeom prst="rect">
            <a:avLst/>
          </a:prstGeom>
          <a:solidFill>
            <a:schemeClr val="lt2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25" tIns="182875" rIns="182875" bIns="1828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Render</a:t>
            </a:r>
            <a:endParaRPr sz="1900"/>
          </a:p>
        </p:txBody>
      </p:sp>
      <p:cxnSp>
        <p:nvCxnSpPr>
          <p:cNvPr id="404" name="Google Shape;404;p63"/>
          <p:cNvCxnSpPr>
            <a:stCxn id="399" idx="3"/>
            <a:endCxn id="402" idx="1"/>
          </p:cNvCxnSpPr>
          <p:nvPr/>
        </p:nvCxnSpPr>
        <p:spPr>
          <a:xfrm rot="10800000" flipH="1">
            <a:off x="5557871" y="3281723"/>
            <a:ext cx="621300" cy="65100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05" name="Google Shape;405;p63"/>
          <p:cNvCxnSpPr/>
          <p:nvPr/>
        </p:nvCxnSpPr>
        <p:spPr>
          <a:xfrm>
            <a:off x="7629236" y="3273851"/>
            <a:ext cx="1810500" cy="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06" name="Google Shape;406;p63"/>
          <p:cNvSpPr/>
          <p:nvPr/>
        </p:nvSpPr>
        <p:spPr>
          <a:xfrm>
            <a:off x="9439564" y="2378363"/>
            <a:ext cx="1500900" cy="2904900"/>
          </a:xfrm>
          <a:prstGeom prst="rect">
            <a:avLst/>
          </a:prstGeom>
          <a:solidFill>
            <a:schemeClr val="lt2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25" tIns="182875" rIns="182875" bIns="1828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Rest Server</a:t>
            </a:r>
            <a:endParaRPr sz="1900"/>
          </a:p>
        </p:txBody>
      </p:sp>
      <p:cxnSp>
        <p:nvCxnSpPr>
          <p:cNvPr id="407" name="Google Shape;407;p63"/>
          <p:cNvCxnSpPr/>
          <p:nvPr/>
        </p:nvCxnSpPr>
        <p:spPr>
          <a:xfrm rot="10800000">
            <a:off x="7629064" y="4581236"/>
            <a:ext cx="1810500" cy="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08" name="Google Shape;408;p63"/>
          <p:cNvCxnSpPr>
            <a:endCxn id="399" idx="3"/>
          </p:cNvCxnSpPr>
          <p:nvPr/>
        </p:nvCxnSpPr>
        <p:spPr>
          <a:xfrm rot="10800000">
            <a:off x="5557871" y="3932723"/>
            <a:ext cx="621300" cy="83280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09" name="Google Shape;409;p63"/>
          <p:cNvCxnSpPr>
            <a:stCxn id="401" idx="2"/>
            <a:endCxn id="399" idx="0"/>
          </p:cNvCxnSpPr>
          <p:nvPr/>
        </p:nvCxnSpPr>
        <p:spPr>
          <a:xfrm>
            <a:off x="4244853" y="3113445"/>
            <a:ext cx="3900" cy="34440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0" name="Google Shape;410;p63"/>
          <p:cNvSpPr/>
          <p:nvPr/>
        </p:nvSpPr>
        <p:spPr>
          <a:xfrm>
            <a:off x="8250381" y="2415325"/>
            <a:ext cx="302400" cy="2904900"/>
          </a:xfrm>
          <a:prstGeom prst="rect">
            <a:avLst/>
          </a:prstGeom>
          <a:solidFill>
            <a:srgbClr val="FFD25E"/>
          </a:solidFill>
          <a:ln>
            <a:noFill/>
          </a:ln>
        </p:spPr>
        <p:txBody>
          <a:bodyPr spcFirstLastPara="1" wrap="square" lIns="243825" tIns="182875" rIns="182875" bIns="1828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REST</a:t>
            </a:r>
            <a:endParaRPr sz="1900"/>
          </a:p>
          <a:p>
            <a: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API</a:t>
            </a:r>
            <a:endParaRPr sz="1900"/>
          </a:p>
        </p:txBody>
      </p:sp>
      <p:sp>
        <p:nvSpPr>
          <p:cNvPr id="411" name="Google Shape;411;p63"/>
          <p:cNvSpPr txBox="1"/>
          <p:nvPr/>
        </p:nvSpPr>
        <p:spPr>
          <a:xfrm>
            <a:off x="1887680" y="3318640"/>
            <a:ext cx="3555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900"/>
          </a:p>
        </p:txBody>
      </p:sp>
      <p:sp>
        <p:nvSpPr>
          <p:cNvPr id="412" name="Google Shape;412;p63"/>
          <p:cNvSpPr txBox="1"/>
          <p:nvPr/>
        </p:nvSpPr>
        <p:spPr>
          <a:xfrm>
            <a:off x="5606473" y="3191164"/>
            <a:ext cx="3489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900"/>
          </a:p>
        </p:txBody>
      </p:sp>
      <p:sp>
        <p:nvSpPr>
          <p:cNvPr id="413" name="Google Shape;413;p63"/>
          <p:cNvSpPr txBox="1"/>
          <p:nvPr/>
        </p:nvSpPr>
        <p:spPr>
          <a:xfrm>
            <a:off x="8714508" y="2908271"/>
            <a:ext cx="3924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900"/>
          </a:p>
        </p:txBody>
      </p:sp>
      <p:sp>
        <p:nvSpPr>
          <p:cNvPr id="414" name="Google Shape;414;p63"/>
          <p:cNvSpPr txBox="1"/>
          <p:nvPr/>
        </p:nvSpPr>
        <p:spPr>
          <a:xfrm>
            <a:off x="8701812" y="4554220"/>
            <a:ext cx="3024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900"/>
          </a:p>
        </p:txBody>
      </p:sp>
      <p:sp>
        <p:nvSpPr>
          <p:cNvPr id="415" name="Google Shape;415;p63"/>
          <p:cNvSpPr txBox="1"/>
          <p:nvPr/>
        </p:nvSpPr>
        <p:spPr>
          <a:xfrm>
            <a:off x="5644568" y="4349036"/>
            <a:ext cx="2124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900"/>
          </a:p>
        </p:txBody>
      </p:sp>
      <p:cxnSp>
        <p:nvCxnSpPr>
          <p:cNvPr id="416" name="Google Shape;416;p63"/>
          <p:cNvCxnSpPr/>
          <p:nvPr/>
        </p:nvCxnSpPr>
        <p:spPr>
          <a:xfrm rot="10800000">
            <a:off x="1581071" y="4160868"/>
            <a:ext cx="1358400" cy="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7" name="Google Shape;417;p63"/>
          <p:cNvSpPr txBox="1"/>
          <p:nvPr/>
        </p:nvSpPr>
        <p:spPr>
          <a:xfrm>
            <a:off x="1887681" y="4202264"/>
            <a:ext cx="3555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sz="1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4"/>
          <p:cNvSpPr txBox="1">
            <a:spLocks noGrp="1"/>
          </p:cNvSpPr>
          <p:nvPr>
            <p:ph type="title"/>
          </p:nvPr>
        </p:nvSpPr>
        <p:spPr>
          <a:xfrm>
            <a:off x="615968" y="410400"/>
            <a:ext cx="10661700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CLI examples – ACL</a:t>
            </a:r>
            <a:endParaRPr/>
          </a:p>
        </p:txBody>
      </p:sp>
      <p:pic>
        <p:nvPicPr>
          <p:cNvPr id="423" name="Google Shape;423;p64" descr="A screenshot of a cell phone&#10;&#10;Description generated with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2940" y="955759"/>
            <a:ext cx="6748987" cy="3565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64" descr="A screenshot of a cell phone&#10;&#10;Description generated with very high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89695" y="2033844"/>
            <a:ext cx="6159365" cy="4696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5"/>
          <p:cNvSpPr txBox="1">
            <a:spLocks noGrp="1"/>
          </p:cNvSpPr>
          <p:nvPr>
            <p:ph type="title"/>
          </p:nvPr>
        </p:nvSpPr>
        <p:spPr>
          <a:xfrm>
            <a:off x="413004" y="396170"/>
            <a:ext cx="11366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gNMI Server Integration</a:t>
            </a:r>
            <a:endParaRPr/>
          </a:p>
        </p:txBody>
      </p:sp>
      <p:grpSp>
        <p:nvGrpSpPr>
          <p:cNvPr id="431" name="Google Shape;431;p65"/>
          <p:cNvGrpSpPr/>
          <p:nvPr/>
        </p:nvGrpSpPr>
        <p:grpSpPr>
          <a:xfrm>
            <a:off x="1939450" y="946550"/>
            <a:ext cx="9053951" cy="5527827"/>
            <a:chOff x="129825" y="210850"/>
            <a:chExt cx="9053951" cy="5527827"/>
          </a:xfrm>
        </p:grpSpPr>
        <p:sp>
          <p:nvSpPr>
            <p:cNvPr id="432" name="Google Shape;432;p65"/>
            <p:cNvSpPr/>
            <p:nvPr/>
          </p:nvSpPr>
          <p:spPr>
            <a:xfrm>
              <a:off x="129825" y="844975"/>
              <a:ext cx="6794700" cy="42114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/>
                <a:t>gNMI Server</a:t>
              </a:r>
              <a:endParaRPr sz="1200" b="1"/>
            </a:p>
          </p:txBody>
        </p:sp>
        <p:sp>
          <p:nvSpPr>
            <p:cNvPr id="433" name="Google Shape;433;p65"/>
            <p:cNvSpPr/>
            <p:nvPr/>
          </p:nvSpPr>
          <p:spPr>
            <a:xfrm>
              <a:off x="389775" y="1178200"/>
              <a:ext cx="2279100" cy="370500"/>
            </a:xfrm>
            <a:prstGeom prst="rect">
              <a:avLst/>
            </a:prstGeom>
            <a:solidFill>
              <a:srgbClr val="6DCE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gRPC Dial-in Server</a:t>
              </a:r>
              <a:endParaRPr sz="12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4" name="Google Shape;434;p65"/>
            <p:cNvSpPr/>
            <p:nvPr/>
          </p:nvSpPr>
          <p:spPr>
            <a:xfrm>
              <a:off x="3774520" y="5231216"/>
              <a:ext cx="2026761" cy="429461"/>
            </a:xfrm>
            <a:prstGeom prst="flowChartMagneticDisk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/>
                <a:t>Redis database</a:t>
              </a:r>
              <a:endParaRPr sz="1000"/>
            </a:p>
          </p:txBody>
        </p:sp>
        <p:sp>
          <p:nvSpPr>
            <p:cNvPr id="435" name="Google Shape;435;p65"/>
            <p:cNvSpPr/>
            <p:nvPr/>
          </p:nvSpPr>
          <p:spPr>
            <a:xfrm>
              <a:off x="682218" y="5312982"/>
              <a:ext cx="2327700" cy="3051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/>
                <a:t>Non-DB data provider</a:t>
              </a:r>
              <a:endParaRPr sz="1000"/>
            </a:p>
          </p:txBody>
        </p:sp>
        <p:sp>
          <p:nvSpPr>
            <p:cNvPr id="436" name="Google Shape;436;p65"/>
            <p:cNvSpPr/>
            <p:nvPr/>
          </p:nvSpPr>
          <p:spPr>
            <a:xfrm>
              <a:off x="389775" y="3225501"/>
              <a:ext cx="2753400" cy="284700"/>
            </a:xfrm>
            <a:prstGeom prst="rect">
              <a:avLst/>
            </a:prstGeom>
            <a:solidFill>
              <a:srgbClr val="6DCE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/>
                <a:t>DB / Non-DB Client</a:t>
              </a:r>
              <a:endParaRPr sz="11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7" name="Google Shape;437;p65"/>
            <p:cNvSpPr/>
            <p:nvPr/>
          </p:nvSpPr>
          <p:spPr>
            <a:xfrm>
              <a:off x="3854453" y="4189571"/>
              <a:ext cx="2441400" cy="249900"/>
            </a:xfrm>
            <a:prstGeom prst="rect">
              <a:avLst/>
            </a:prstGeom>
            <a:solidFill>
              <a:srgbClr val="6D9EE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TransLib</a:t>
              </a:r>
              <a:endParaRPr sz="1200"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8" name="Google Shape;438;p65"/>
            <p:cNvSpPr/>
            <p:nvPr/>
          </p:nvSpPr>
          <p:spPr>
            <a:xfrm>
              <a:off x="389775" y="1960475"/>
              <a:ext cx="4972800" cy="768300"/>
            </a:xfrm>
            <a:prstGeom prst="rect">
              <a:avLst/>
            </a:prstGeom>
            <a:solidFill>
              <a:srgbClr val="6DCE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Request Handler</a:t>
              </a:r>
              <a:endParaRPr sz="1200"/>
            </a:p>
          </p:txBody>
        </p:sp>
        <p:sp>
          <p:nvSpPr>
            <p:cNvPr id="439" name="Google Shape;439;p65"/>
            <p:cNvSpPr/>
            <p:nvPr/>
          </p:nvSpPr>
          <p:spPr>
            <a:xfrm>
              <a:off x="520650" y="2353000"/>
              <a:ext cx="1008600" cy="218700"/>
            </a:xfrm>
            <a:prstGeom prst="roundRect">
              <a:avLst>
                <a:gd name="adj" fmla="val 16667"/>
              </a:avLst>
            </a:prstGeom>
            <a:solidFill>
              <a:srgbClr val="93C47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Get</a:t>
              </a:r>
              <a:endParaRPr sz="1200"/>
            </a:p>
          </p:txBody>
        </p:sp>
        <p:sp>
          <p:nvSpPr>
            <p:cNvPr id="440" name="Google Shape;440;p65"/>
            <p:cNvSpPr/>
            <p:nvPr/>
          </p:nvSpPr>
          <p:spPr>
            <a:xfrm>
              <a:off x="4181775" y="2367575"/>
              <a:ext cx="1008600" cy="218700"/>
            </a:xfrm>
            <a:prstGeom prst="roundRect">
              <a:avLst>
                <a:gd name="adj" fmla="val 33024"/>
              </a:avLst>
            </a:prstGeom>
            <a:solidFill>
              <a:srgbClr val="E6913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Set</a:t>
              </a:r>
              <a:endParaRPr sz="1200"/>
            </a:p>
          </p:txBody>
        </p:sp>
        <p:sp>
          <p:nvSpPr>
            <p:cNvPr id="441" name="Google Shape;441;p65"/>
            <p:cNvSpPr/>
            <p:nvPr/>
          </p:nvSpPr>
          <p:spPr>
            <a:xfrm>
              <a:off x="1709950" y="2367575"/>
              <a:ext cx="1008600" cy="218700"/>
            </a:xfrm>
            <a:prstGeom prst="roundRect">
              <a:avLst>
                <a:gd name="adj" fmla="val 16667"/>
              </a:avLst>
            </a:prstGeom>
            <a:solidFill>
              <a:srgbClr val="93C47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Subscribe</a:t>
              </a:r>
              <a:endParaRPr sz="1200"/>
            </a:p>
          </p:txBody>
        </p:sp>
        <p:sp>
          <p:nvSpPr>
            <p:cNvPr id="442" name="Google Shape;442;p65"/>
            <p:cNvSpPr/>
            <p:nvPr/>
          </p:nvSpPr>
          <p:spPr>
            <a:xfrm>
              <a:off x="3868250" y="4673600"/>
              <a:ext cx="2427600" cy="237000"/>
            </a:xfrm>
            <a:prstGeom prst="rect">
              <a:avLst/>
            </a:prstGeom>
            <a:solidFill>
              <a:srgbClr val="0FFFE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App Modules</a:t>
              </a:r>
              <a:endParaRPr sz="1200"/>
            </a:p>
          </p:txBody>
        </p:sp>
        <p:sp>
          <p:nvSpPr>
            <p:cNvPr id="443" name="Google Shape;443;p65"/>
            <p:cNvSpPr/>
            <p:nvPr/>
          </p:nvSpPr>
          <p:spPr>
            <a:xfrm>
              <a:off x="2961500" y="2367575"/>
              <a:ext cx="1008600" cy="218700"/>
            </a:xfrm>
            <a:prstGeom prst="roundRect">
              <a:avLst>
                <a:gd name="adj" fmla="val 16667"/>
              </a:avLst>
            </a:prstGeom>
            <a:solidFill>
              <a:srgbClr val="E6913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Capability</a:t>
              </a:r>
              <a:endParaRPr sz="1200"/>
            </a:p>
          </p:txBody>
        </p:sp>
        <p:sp>
          <p:nvSpPr>
            <p:cNvPr id="444" name="Google Shape;444;p65"/>
            <p:cNvSpPr/>
            <p:nvPr/>
          </p:nvSpPr>
          <p:spPr>
            <a:xfrm>
              <a:off x="4787900" y="1178200"/>
              <a:ext cx="1856400" cy="370500"/>
            </a:xfrm>
            <a:prstGeom prst="rect">
              <a:avLst/>
            </a:prstGeom>
            <a:solidFill>
              <a:srgbClr val="93C47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Dial-out Client</a:t>
              </a:r>
              <a:endParaRPr sz="1200"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5" name="Google Shape;445;p65"/>
            <p:cNvSpPr/>
            <p:nvPr/>
          </p:nvSpPr>
          <p:spPr>
            <a:xfrm>
              <a:off x="129925" y="210850"/>
              <a:ext cx="6794700" cy="3705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/>
                <a:t>gNMI Collector (Client)</a:t>
              </a:r>
              <a:endParaRPr b="1"/>
            </a:p>
          </p:txBody>
        </p:sp>
        <p:cxnSp>
          <p:nvCxnSpPr>
            <p:cNvPr id="446" name="Google Shape;446;p65"/>
            <p:cNvCxnSpPr>
              <a:stCxn id="444" idx="0"/>
            </p:cNvCxnSpPr>
            <p:nvPr/>
          </p:nvCxnSpPr>
          <p:spPr>
            <a:xfrm rot="10800000">
              <a:off x="5716100" y="572500"/>
              <a:ext cx="0" cy="605700"/>
            </a:xfrm>
            <a:prstGeom prst="straightConnector1">
              <a:avLst/>
            </a:prstGeom>
            <a:noFill/>
            <a:ln w="19050" cap="flat" cmpd="sng">
              <a:solidFill>
                <a:srgbClr val="674EA7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47" name="Google Shape;447;p65"/>
            <p:cNvCxnSpPr>
              <a:endCxn id="433" idx="0"/>
            </p:cNvCxnSpPr>
            <p:nvPr/>
          </p:nvCxnSpPr>
          <p:spPr>
            <a:xfrm>
              <a:off x="1529325" y="580000"/>
              <a:ext cx="0" cy="598200"/>
            </a:xfrm>
            <a:prstGeom prst="straightConnector1">
              <a:avLst/>
            </a:prstGeom>
            <a:noFill/>
            <a:ln w="19050" cap="flat" cmpd="sng">
              <a:solidFill>
                <a:srgbClr val="674EA7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448" name="Google Shape;448;p65"/>
            <p:cNvCxnSpPr/>
            <p:nvPr/>
          </p:nvCxnSpPr>
          <p:spPr>
            <a:xfrm>
              <a:off x="1533875" y="3520225"/>
              <a:ext cx="0" cy="1698300"/>
            </a:xfrm>
            <a:prstGeom prst="straightConnector1">
              <a:avLst/>
            </a:prstGeom>
            <a:noFill/>
            <a:ln w="19050" cap="flat" cmpd="sng">
              <a:solidFill>
                <a:srgbClr val="674EA7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sp>
          <p:nvSpPr>
            <p:cNvPr id="449" name="Google Shape;449;p65"/>
            <p:cNvSpPr/>
            <p:nvPr/>
          </p:nvSpPr>
          <p:spPr>
            <a:xfrm>
              <a:off x="7013300" y="2827949"/>
              <a:ext cx="226200" cy="226800"/>
            </a:xfrm>
            <a:prstGeom prst="rect">
              <a:avLst/>
            </a:prstGeom>
            <a:solidFill>
              <a:srgbClr val="6DCE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0" name="Google Shape;450;p65"/>
            <p:cNvSpPr/>
            <p:nvPr/>
          </p:nvSpPr>
          <p:spPr>
            <a:xfrm>
              <a:off x="7013300" y="3953393"/>
              <a:ext cx="219000" cy="237000"/>
            </a:xfrm>
            <a:prstGeom prst="rect">
              <a:avLst/>
            </a:prstGeom>
            <a:solidFill>
              <a:srgbClr val="E6913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1" name="Google Shape;451;p65"/>
            <p:cNvSpPr/>
            <p:nvPr/>
          </p:nvSpPr>
          <p:spPr>
            <a:xfrm>
              <a:off x="7014177" y="4384475"/>
              <a:ext cx="227100" cy="237000"/>
            </a:xfrm>
            <a:prstGeom prst="rect">
              <a:avLst/>
            </a:prstGeom>
            <a:solidFill>
              <a:srgbClr val="0FFFE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2" name="Google Shape;452;p65"/>
            <p:cNvSpPr txBox="1"/>
            <p:nvPr/>
          </p:nvSpPr>
          <p:spPr>
            <a:xfrm>
              <a:off x="7255553" y="2777166"/>
              <a:ext cx="15231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/>
                <a:t>Existing common code</a:t>
              </a:r>
              <a:endParaRPr sz="1000"/>
            </a:p>
          </p:txBody>
        </p:sp>
        <p:sp>
          <p:nvSpPr>
            <p:cNvPr id="453" name="Google Shape;453;p65"/>
            <p:cNvSpPr txBox="1"/>
            <p:nvPr/>
          </p:nvSpPr>
          <p:spPr>
            <a:xfrm>
              <a:off x="7253570" y="3879373"/>
              <a:ext cx="15231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/>
                <a:t>New service </a:t>
              </a:r>
              <a:r>
                <a:rPr lang="en-US" sz="1000">
                  <a:solidFill>
                    <a:schemeClr val="dk1"/>
                  </a:solidFill>
                </a:rPr>
                <a:t>based on Yang model</a:t>
              </a:r>
              <a:endParaRPr sz="1000"/>
            </a:p>
          </p:txBody>
        </p:sp>
        <p:sp>
          <p:nvSpPr>
            <p:cNvPr id="454" name="Google Shape;454;p65"/>
            <p:cNvSpPr txBox="1"/>
            <p:nvPr/>
          </p:nvSpPr>
          <p:spPr>
            <a:xfrm>
              <a:off x="7253570" y="4331358"/>
              <a:ext cx="16122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/>
                <a:t>App specific code</a:t>
              </a:r>
              <a:endParaRPr sz="1000"/>
            </a:p>
          </p:txBody>
        </p:sp>
        <p:cxnSp>
          <p:nvCxnSpPr>
            <p:cNvPr id="455" name="Google Shape;455;p65"/>
            <p:cNvCxnSpPr>
              <a:stCxn id="433" idx="2"/>
            </p:cNvCxnSpPr>
            <p:nvPr/>
          </p:nvCxnSpPr>
          <p:spPr>
            <a:xfrm>
              <a:off x="1529325" y="1548700"/>
              <a:ext cx="0" cy="419700"/>
            </a:xfrm>
            <a:prstGeom prst="straightConnector1">
              <a:avLst/>
            </a:prstGeom>
            <a:noFill/>
            <a:ln w="19050" cap="flat" cmpd="sng">
              <a:solidFill>
                <a:srgbClr val="674EA7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456" name="Google Shape;456;p65"/>
            <p:cNvCxnSpPr/>
            <p:nvPr/>
          </p:nvCxnSpPr>
          <p:spPr>
            <a:xfrm rot="10800000">
              <a:off x="5082050" y="4910650"/>
              <a:ext cx="0" cy="29550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sp>
          <p:nvSpPr>
            <p:cNvPr id="457" name="Google Shape;457;p65"/>
            <p:cNvSpPr/>
            <p:nvPr/>
          </p:nvSpPr>
          <p:spPr>
            <a:xfrm>
              <a:off x="7013300" y="3556475"/>
              <a:ext cx="219000" cy="237000"/>
            </a:xfrm>
            <a:prstGeom prst="rect">
              <a:avLst/>
            </a:prstGeom>
            <a:solidFill>
              <a:srgbClr val="93C47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8" name="Google Shape;458;p65"/>
            <p:cNvSpPr txBox="1"/>
            <p:nvPr/>
          </p:nvSpPr>
          <p:spPr>
            <a:xfrm>
              <a:off x="7253576" y="3462769"/>
              <a:ext cx="19302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/>
                <a:t>Existing service extended based on Yang model</a:t>
              </a:r>
              <a:endParaRPr sz="1000"/>
            </a:p>
          </p:txBody>
        </p:sp>
        <p:cxnSp>
          <p:nvCxnSpPr>
            <p:cNvPr id="459" name="Google Shape;459;p65"/>
            <p:cNvCxnSpPr/>
            <p:nvPr/>
          </p:nvCxnSpPr>
          <p:spPr>
            <a:xfrm>
              <a:off x="7016220" y="2275316"/>
              <a:ext cx="227100" cy="0"/>
            </a:xfrm>
            <a:prstGeom prst="straightConnector1">
              <a:avLst/>
            </a:prstGeom>
            <a:noFill/>
            <a:ln w="19050" cap="flat" cmpd="sng">
              <a:solidFill>
                <a:srgbClr val="674EA7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60" name="Google Shape;460;p65"/>
            <p:cNvSpPr txBox="1"/>
            <p:nvPr/>
          </p:nvSpPr>
          <p:spPr>
            <a:xfrm>
              <a:off x="7239778" y="2132966"/>
              <a:ext cx="15231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/>
                <a:t>Existing path</a:t>
              </a:r>
              <a:endParaRPr sz="1000"/>
            </a:p>
          </p:txBody>
        </p:sp>
        <p:cxnSp>
          <p:nvCxnSpPr>
            <p:cNvPr id="461" name="Google Shape;461;p65"/>
            <p:cNvCxnSpPr/>
            <p:nvPr/>
          </p:nvCxnSpPr>
          <p:spPr>
            <a:xfrm>
              <a:off x="7026420" y="2576232"/>
              <a:ext cx="227100" cy="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62" name="Google Shape;462;p65"/>
            <p:cNvSpPr txBox="1"/>
            <p:nvPr/>
          </p:nvSpPr>
          <p:spPr>
            <a:xfrm>
              <a:off x="7249978" y="2433882"/>
              <a:ext cx="15231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/>
                <a:t>New path</a:t>
              </a:r>
              <a:endParaRPr sz="1000"/>
            </a:p>
          </p:txBody>
        </p:sp>
        <p:sp>
          <p:nvSpPr>
            <p:cNvPr id="463" name="Google Shape;463;p65"/>
            <p:cNvSpPr/>
            <p:nvPr/>
          </p:nvSpPr>
          <p:spPr>
            <a:xfrm>
              <a:off x="512200" y="5192377"/>
              <a:ext cx="5556600" cy="5463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5"/>
            <p:cNvSpPr/>
            <p:nvPr/>
          </p:nvSpPr>
          <p:spPr>
            <a:xfrm>
              <a:off x="3859699" y="3702250"/>
              <a:ext cx="2441400" cy="249900"/>
            </a:xfrm>
            <a:prstGeom prst="rect">
              <a:avLst/>
            </a:prstGeom>
            <a:solidFill>
              <a:srgbClr val="6D9EE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TransL Utils</a:t>
              </a:r>
              <a:endParaRPr sz="1200"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cxnSp>
          <p:nvCxnSpPr>
            <p:cNvPr id="465" name="Google Shape;465;p65"/>
            <p:cNvCxnSpPr>
              <a:stCxn id="442" idx="0"/>
              <a:endCxn id="437" idx="2"/>
            </p:cNvCxnSpPr>
            <p:nvPr/>
          </p:nvCxnSpPr>
          <p:spPr>
            <a:xfrm rot="10800000">
              <a:off x="5075150" y="4439600"/>
              <a:ext cx="6900" cy="23400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466" name="Google Shape;466;p65"/>
            <p:cNvCxnSpPr/>
            <p:nvPr/>
          </p:nvCxnSpPr>
          <p:spPr>
            <a:xfrm rot="10800000">
              <a:off x="6058775" y="1548775"/>
              <a:ext cx="0" cy="171180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467" name="Google Shape;467;p65"/>
            <p:cNvCxnSpPr>
              <a:stCxn id="437" idx="0"/>
              <a:endCxn id="464" idx="2"/>
            </p:cNvCxnSpPr>
            <p:nvPr/>
          </p:nvCxnSpPr>
          <p:spPr>
            <a:xfrm rot="10800000" flipH="1">
              <a:off x="5075153" y="3952271"/>
              <a:ext cx="5100" cy="23730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468" name="Google Shape;468;p65"/>
            <p:cNvCxnSpPr/>
            <p:nvPr/>
          </p:nvCxnSpPr>
          <p:spPr>
            <a:xfrm>
              <a:off x="1539500" y="2741925"/>
              <a:ext cx="0" cy="495300"/>
            </a:xfrm>
            <a:prstGeom prst="straightConnector1">
              <a:avLst/>
            </a:prstGeom>
            <a:noFill/>
            <a:ln w="19050" cap="flat" cmpd="sng">
              <a:solidFill>
                <a:srgbClr val="674EA7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469" name="Google Shape;469;p65"/>
            <p:cNvCxnSpPr/>
            <p:nvPr/>
          </p:nvCxnSpPr>
          <p:spPr>
            <a:xfrm rot="10800000">
              <a:off x="5080399" y="2723050"/>
              <a:ext cx="0" cy="52200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  <p:cxnSp>
          <p:nvCxnSpPr>
            <p:cNvPr id="470" name="Google Shape;470;p65"/>
            <p:cNvCxnSpPr/>
            <p:nvPr/>
          </p:nvCxnSpPr>
          <p:spPr>
            <a:xfrm>
              <a:off x="2809950" y="2932425"/>
              <a:ext cx="9600" cy="276300"/>
            </a:xfrm>
            <a:prstGeom prst="straightConnector1">
              <a:avLst/>
            </a:prstGeom>
            <a:noFill/>
            <a:ln w="19050" cap="flat" cmpd="sng">
              <a:solidFill>
                <a:srgbClr val="674EA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1" name="Google Shape;471;p65"/>
            <p:cNvCxnSpPr/>
            <p:nvPr/>
          </p:nvCxnSpPr>
          <p:spPr>
            <a:xfrm rot="10800000">
              <a:off x="2800200" y="2922975"/>
              <a:ext cx="2924400" cy="0"/>
            </a:xfrm>
            <a:prstGeom prst="straightConnector1">
              <a:avLst/>
            </a:prstGeom>
            <a:noFill/>
            <a:ln w="19050" cap="flat" cmpd="sng">
              <a:solidFill>
                <a:srgbClr val="674EA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2" name="Google Shape;472;p65"/>
            <p:cNvCxnSpPr>
              <a:endCxn id="444" idx="2"/>
            </p:cNvCxnSpPr>
            <p:nvPr/>
          </p:nvCxnSpPr>
          <p:spPr>
            <a:xfrm rot="10800000">
              <a:off x="5716100" y="1548700"/>
              <a:ext cx="8400" cy="1364700"/>
            </a:xfrm>
            <a:prstGeom prst="straightConnector1">
              <a:avLst/>
            </a:prstGeom>
            <a:noFill/>
            <a:ln w="19050" cap="flat" cmpd="sng">
              <a:solidFill>
                <a:srgbClr val="674EA7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73" name="Google Shape;473;p65"/>
            <p:cNvSpPr/>
            <p:nvPr/>
          </p:nvSpPr>
          <p:spPr>
            <a:xfrm>
              <a:off x="3831124" y="3215575"/>
              <a:ext cx="2441400" cy="249900"/>
            </a:xfrm>
            <a:prstGeom prst="rect">
              <a:avLst/>
            </a:prstGeom>
            <a:solidFill>
              <a:srgbClr val="6D9EE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TransL Data Client</a:t>
              </a:r>
              <a:endParaRPr sz="1200"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cxnSp>
          <p:nvCxnSpPr>
            <p:cNvPr id="474" name="Google Shape;474;p65"/>
            <p:cNvCxnSpPr/>
            <p:nvPr/>
          </p:nvCxnSpPr>
          <p:spPr>
            <a:xfrm rot="10800000" flipH="1">
              <a:off x="5075690" y="3480009"/>
              <a:ext cx="5100" cy="23730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sp>
          <p:nvSpPr>
            <p:cNvPr id="475" name="Google Shape;475;p65"/>
            <p:cNvSpPr/>
            <p:nvPr/>
          </p:nvSpPr>
          <p:spPr>
            <a:xfrm>
              <a:off x="7017950" y="3195074"/>
              <a:ext cx="226200" cy="226800"/>
            </a:xfrm>
            <a:prstGeom prst="rect">
              <a:avLst/>
            </a:prstGeom>
            <a:solidFill>
              <a:srgbClr val="6D9EE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6" name="Google Shape;476;p65"/>
            <p:cNvSpPr txBox="1"/>
            <p:nvPr/>
          </p:nvSpPr>
          <p:spPr>
            <a:xfrm>
              <a:off x="7260203" y="3144291"/>
              <a:ext cx="15231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/>
                <a:t>New common code</a:t>
              </a:r>
              <a:endParaRPr sz="1000"/>
            </a:p>
          </p:txBody>
        </p:sp>
        <p:sp>
          <p:nvSpPr>
            <p:cNvPr id="477" name="Google Shape;477;p65"/>
            <p:cNvSpPr/>
            <p:nvPr/>
          </p:nvSpPr>
          <p:spPr>
            <a:xfrm>
              <a:off x="3677300" y="4094775"/>
              <a:ext cx="2795700" cy="8607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65"/>
          <p:cNvSpPr txBox="1"/>
          <p:nvPr/>
        </p:nvSpPr>
        <p:spPr>
          <a:xfrm>
            <a:off x="7489532" y="1494330"/>
            <a:ext cx="13560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sonic-telemetry</a:t>
            </a:r>
            <a:endParaRPr sz="1200" b="1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6"/>
          <p:cNvSpPr txBox="1">
            <a:spLocks noGrp="1"/>
          </p:cNvSpPr>
          <p:nvPr>
            <p:ph type="body" idx="1"/>
          </p:nvPr>
        </p:nvSpPr>
        <p:spPr>
          <a:xfrm>
            <a:off x="411480" y="3408399"/>
            <a:ext cx="8686800" cy="181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PoC - A Brief View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7"/>
          <p:cNvSpPr txBox="1">
            <a:spLocks noGrp="1"/>
          </p:cNvSpPr>
          <p:nvPr>
            <p:ph type="body" idx="1"/>
          </p:nvPr>
        </p:nvSpPr>
        <p:spPr>
          <a:xfrm>
            <a:off x="413004" y="1371600"/>
            <a:ext cx="11366100" cy="14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Use cases considered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Open Config ACL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Create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Delete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OpenAPI Spec for sample VLAN configuration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Management applications for these use cases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REST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gNMI</a:t>
            </a:r>
            <a:endParaRPr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CLI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67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Scope of PoC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1"/>
          <p:cNvSpPr txBox="1">
            <a:spLocks noGrp="1"/>
          </p:cNvSpPr>
          <p:nvPr>
            <p:ph type="body" idx="1"/>
          </p:nvPr>
        </p:nvSpPr>
        <p:spPr>
          <a:xfrm>
            <a:off x="338675" y="989425"/>
            <a:ext cx="11366100" cy="54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</a:pPr>
            <a:r>
              <a:rPr lang="en-US"/>
              <a:t>Comprehensive approach catering:</a:t>
            </a:r>
            <a:endParaRPr/>
          </a:p>
          <a:p>
            <a:pPr marL="914400" marR="0" lvl="1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Standard based YANG Models and custom YANG</a:t>
            </a:r>
            <a:endParaRPr/>
          </a:p>
          <a:p>
            <a:pPr marL="914400" marR="0" lvl="1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Open API spec</a:t>
            </a:r>
            <a:endParaRPr/>
          </a:p>
          <a:p>
            <a:pPr marL="914400" marR="0" lvl="1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Industry standard CLI</a:t>
            </a:r>
            <a:endParaRPr/>
          </a:p>
          <a:p>
            <a:pPr marL="914400" marR="0" lvl="1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Config Validation</a:t>
            </a:r>
            <a:endParaRPr/>
          </a:p>
          <a:p>
            <a:pPr marL="457200" marR="0" lvl="0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REST server, gNMI server, App Module and TransLib - all in GO</a:t>
            </a:r>
            <a:endParaRPr/>
          </a:p>
          <a:p>
            <a:pPr marL="457200" marR="0" lvl="0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Translation by using the TransLib Library and application specific modules</a:t>
            </a:r>
            <a:endParaRPr/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Marshalling and unmarshalling using YGOT</a:t>
            </a:r>
            <a:endParaRPr/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Config Validation by using YANG model from ABNF schema</a:t>
            </a:r>
            <a:endParaRPr/>
          </a:p>
          <a:p>
            <a:pPr marL="457200" marR="0" lvl="0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CLI with klish framework 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41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5992" cy="3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/>
              <a:t>Approach</a:t>
            </a:r>
            <a:endParaRPr/>
          </a:p>
        </p:txBody>
      </p:sp>
    </p:spTree>
  </p:cSld>
  <p:clrMapOvr>
    <a:masterClrMapping/>
  </p:clrMapOvr>
  <p:transition spd="med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8"/>
          <p:cNvSpPr txBox="1">
            <a:spLocks noGrp="1"/>
          </p:cNvSpPr>
          <p:nvPr>
            <p:ph type="title"/>
          </p:nvPr>
        </p:nvSpPr>
        <p:spPr>
          <a:xfrm>
            <a:off x="296254" y="1850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PoC - Detailed View</a:t>
            </a:r>
            <a:endParaRPr/>
          </a:p>
        </p:txBody>
      </p:sp>
      <p:pic>
        <p:nvPicPr>
          <p:cNvPr id="498" name="Google Shape;498;p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56425" y="917580"/>
            <a:ext cx="8993558" cy="5635634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Google Shape;499;p68"/>
          <p:cNvSpPr/>
          <p:nvPr/>
        </p:nvSpPr>
        <p:spPr>
          <a:xfrm>
            <a:off x="2953700" y="4621050"/>
            <a:ext cx="471000" cy="632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68"/>
          <p:cNvSpPr/>
          <p:nvPr/>
        </p:nvSpPr>
        <p:spPr>
          <a:xfrm>
            <a:off x="2296700" y="4621050"/>
            <a:ext cx="471000" cy="632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68"/>
          <p:cNvSpPr/>
          <p:nvPr/>
        </p:nvSpPr>
        <p:spPr>
          <a:xfrm>
            <a:off x="2811850" y="3689625"/>
            <a:ext cx="789300" cy="548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68"/>
          <p:cNvSpPr/>
          <p:nvPr/>
        </p:nvSpPr>
        <p:spPr>
          <a:xfrm>
            <a:off x="2794550" y="1796375"/>
            <a:ext cx="789300" cy="548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68"/>
          <p:cNvSpPr/>
          <p:nvPr/>
        </p:nvSpPr>
        <p:spPr>
          <a:xfrm>
            <a:off x="5072900" y="992200"/>
            <a:ext cx="1059600" cy="548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68"/>
          <p:cNvSpPr/>
          <p:nvPr/>
        </p:nvSpPr>
        <p:spPr>
          <a:xfrm>
            <a:off x="5411400" y="2104350"/>
            <a:ext cx="2016300" cy="365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68"/>
          <p:cNvSpPr/>
          <p:nvPr/>
        </p:nvSpPr>
        <p:spPr>
          <a:xfrm>
            <a:off x="5411400" y="2660050"/>
            <a:ext cx="2016300" cy="365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68"/>
          <p:cNvSpPr/>
          <p:nvPr/>
        </p:nvSpPr>
        <p:spPr>
          <a:xfrm>
            <a:off x="5807902" y="3781125"/>
            <a:ext cx="1856400" cy="365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68"/>
          <p:cNvSpPr/>
          <p:nvPr/>
        </p:nvSpPr>
        <p:spPr>
          <a:xfrm>
            <a:off x="5807902" y="4255350"/>
            <a:ext cx="1856400" cy="365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68"/>
          <p:cNvSpPr/>
          <p:nvPr/>
        </p:nvSpPr>
        <p:spPr>
          <a:xfrm>
            <a:off x="7958552" y="4255350"/>
            <a:ext cx="1856400" cy="365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68"/>
          <p:cNvSpPr/>
          <p:nvPr/>
        </p:nvSpPr>
        <p:spPr>
          <a:xfrm>
            <a:off x="5382850" y="5041900"/>
            <a:ext cx="1645800" cy="4572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68"/>
          <p:cNvSpPr/>
          <p:nvPr/>
        </p:nvSpPr>
        <p:spPr>
          <a:xfrm>
            <a:off x="7369662" y="5075950"/>
            <a:ext cx="1569000" cy="365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68"/>
          <p:cNvSpPr/>
          <p:nvPr/>
        </p:nvSpPr>
        <p:spPr>
          <a:xfrm>
            <a:off x="9075938" y="5075950"/>
            <a:ext cx="1280100" cy="365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68"/>
          <p:cNvSpPr/>
          <p:nvPr/>
        </p:nvSpPr>
        <p:spPr>
          <a:xfrm>
            <a:off x="624900" y="1131225"/>
            <a:ext cx="1737300" cy="1137600"/>
          </a:xfrm>
          <a:prstGeom prst="wedgeRoundRectCallout">
            <a:avLst>
              <a:gd name="adj1" fmla="val 78554"/>
              <a:gd name="adj2" fmla="val 22249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Swagger-codegen templates and command one tools to generate server code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13" name="Google Shape;513;p68"/>
          <p:cNvSpPr/>
          <p:nvPr/>
        </p:nvSpPr>
        <p:spPr>
          <a:xfrm>
            <a:off x="624900" y="2522600"/>
            <a:ext cx="1737300" cy="765900"/>
          </a:xfrm>
          <a:prstGeom prst="wedgeRoundRectCallout">
            <a:avLst>
              <a:gd name="adj1" fmla="val 87342"/>
              <a:gd name="adj2" fmla="val 110749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Pyang plugin to generate OpenAPI spec from yang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14" name="Google Shape;514;p68"/>
          <p:cNvSpPr/>
          <p:nvPr/>
        </p:nvSpPr>
        <p:spPr>
          <a:xfrm>
            <a:off x="589800" y="3576000"/>
            <a:ext cx="1737300" cy="966300"/>
          </a:xfrm>
          <a:prstGeom prst="wedgeRoundRectCallout">
            <a:avLst>
              <a:gd name="adj1" fmla="val 51864"/>
              <a:gd name="adj2" fmla="val 82368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A demo OpenAPI spec with VLAN ops - get, create, delete, add/rem members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15" name="Google Shape;515;p68"/>
          <p:cNvSpPr/>
          <p:nvPr/>
        </p:nvSpPr>
        <p:spPr>
          <a:xfrm>
            <a:off x="624900" y="5441650"/>
            <a:ext cx="1737300" cy="857100"/>
          </a:xfrm>
          <a:prstGeom prst="wedgeRoundRectCallout">
            <a:avLst>
              <a:gd name="adj1" fmla="val 98056"/>
              <a:gd name="adj2" fmla="val -84051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OpenConfig ACL yang -- create/del ACLs, rules and bind/unbind interface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16" name="Google Shape;516;p68"/>
          <p:cNvSpPr/>
          <p:nvPr/>
        </p:nvSpPr>
        <p:spPr>
          <a:xfrm>
            <a:off x="3197075" y="551300"/>
            <a:ext cx="1737300" cy="457200"/>
          </a:xfrm>
          <a:prstGeom prst="wedgeRoundRectCallout">
            <a:avLst>
              <a:gd name="adj1" fmla="val 70535"/>
              <a:gd name="adj2" fmla="val 97441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Swagger UI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17" name="Google Shape;517;p68"/>
          <p:cNvSpPr/>
          <p:nvPr/>
        </p:nvSpPr>
        <p:spPr>
          <a:xfrm>
            <a:off x="3335600" y="5389900"/>
            <a:ext cx="1856400" cy="1062900"/>
          </a:xfrm>
          <a:prstGeom prst="wedgeRoundRectCallout">
            <a:avLst>
              <a:gd name="adj1" fmla="val 67919"/>
              <a:gd name="adj2" fmla="val -56367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Demo apps:</a:t>
            </a:r>
            <a:endParaRPr>
              <a:solidFill>
                <a:srgbClr val="CC412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1) OpenConfig ACL yang operations</a:t>
            </a:r>
            <a:endParaRPr>
              <a:solidFill>
                <a:srgbClr val="CC412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2) Sample VLAN configs (non-yang)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18" name="Google Shape;518;p68"/>
          <p:cNvSpPr/>
          <p:nvPr/>
        </p:nvSpPr>
        <p:spPr>
          <a:xfrm>
            <a:off x="3710325" y="2755100"/>
            <a:ext cx="1504500" cy="632700"/>
          </a:xfrm>
          <a:prstGeom prst="wedgeRoundRectCallout">
            <a:avLst>
              <a:gd name="adj1" fmla="val 100435"/>
              <a:gd name="adj2" fmla="val 129908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Stock OpenConfig ACL ygot bindings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19" name="Google Shape;519;p68"/>
          <p:cNvSpPr/>
          <p:nvPr/>
        </p:nvSpPr>
        <p:spPr>
          <a:xfrm>
            <a:off x="5891350" y="5799600"/>
            <a:ext cx="1737300" cy="632700"/>
          </a:xfrm>
          <a:prstGeom prst="wedgeRoundRectCallout">
            <a:avLst>
              <a:gd name="adj1" fmla="val 52144"/>
              <a:gd name="adj2" fmla="val -111024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Python swsssdk like APIs in GO lang</a:t>
            </a:r>
            <a:endParaRPr>
              <a:solidFill>
                <a:srgbClr val="CC412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Integrates with CVL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20" name="Google Shape;520;p68"/>
          <p:cNvSpPr/>
          <p:nvPr/>
        </p:nvSpPr>
        <p:spPr>
          <a:xfrm>
            <a:off x="10579400" y="3955425"/>
            <a:ext cx="1504500" cy="1434600"/>
          </a:xfrm>
          <a:prstGeom prst="wedgeRoundRectCallout">
            <a:avLst>
              <a:gd name="adj1" fmla="val -74128"/>
              <a:gd name="adj2" fmla="val 35418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CVL in GO lang</a:t>
            </a:r>
            <a:endParaRPr>
              <a:solidFill>
                <a:srgbClr val="CC412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412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Schema models for ACL, Rule, vlan and vlan member tables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21" name="Google Shape;521;p68"/>
          <p:cNvSpPr/>
          <p:nvPr/>
        </p:nvSpPr>
        <p:spPr>
          <a:xfrm>
            <a:off x="6368300" y="992200"/>
            <a:ext cx="1059600" cy="548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68"/>
          <p:cNvSpPr/>
          <p:nvPr/>
        </p:nvSpPr>
        <p:spPr>
          <a:xfrm>
            <a:off x="7445850" y="248450"/>
            <a:ext cx="2436900" cy="857100"/>
          </a:xfrm>
          <a:prstGeom prst="wedgeRoundRectCallout">
            <a:avLst>
              <a:gd name="adj1" fmla="val -61687"/>
              <a:gd name="adj2" fmla="val 52940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Klish based hierarchical CLIs</a:t>
            </a:r>
            <a:endParaRPr>
              <a:solidFill>
                <a:srgbClr val="CC412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- ACL create/delete</a:t>
            </a:r>
            <a:endParaRPr>
              <a:solidFill>
                <a:srgbClr val="CC412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- Add/remove rule to ACL</a:t>
            </a:r>
            <a:endParaRPr>
              <a:solidFill>
                <a:srgbClr val="CC412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- Bind ACL on interface</a:t>
            </a:r>
            <a:endParaRPr>
              <a:solidFill>
                <a:srgbClr val="CC4125"/>
              </a:solidFill>
            </a:endParaRPr>
          </a:p>
        </p:txBody>
      </p:sp>
      <p:sp>
        <p:nvSpPr>
          <p:cNvPr id="523" name="Google Shape;523;p68"/>
          <p:cNvSpPr/>
          <p:nvPr/>
        </p:nvSpPr>
        <p:spPr>
          <a:xfrm>
            <a:off x="8247275" y="2675561"/>
            <a:ext cx="2016300" cy="365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68"/>
          <p:cNvSpPr/>
          <p:nvPr/>
        </p:nvSpPr>
        <p:spPr>
          <a:xfrm>
            <a:off x="9882850" y="1387075"/>
            <a:ext cx="2126100" cy="765900"/>
          </a:xfrm>
          <a:prstGeom prst="wedgeRoundRectCallout">
            <a:avLst>
              <a:gd name="adj1" fmla="val -54010"/>
              <a:gd name="adj2" fmla="val 127366"/>
              <a:gd name="adj3" fmla="val 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4125"/>
                </a:solidFill>
              </a:rPr>
              <a:t>GET and SET operations based on OpenConfig ACL model</a:t>
            </a:r>
            <a:endParaRPr>
              <a:solidFill>
                <a:srgbClr val="CC4125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8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9"/>
          <p:cNvSpPr txBox="1">
            <a:spLocks noGrp="1"/>
          </p:cNvSpPr>
          <p:nvPr>
            <p:ph type="body" idx="1"/>
          </p:nvPr>
        </p:nvSpPr>
        <p:spPr>
          <a:xfrm>
            <a:off x="411480" y="4701279"/>
            <a:ext cx="859536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228600" algn="l" rtl="0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-US"/>
              <a:t>Backup</a:t>
            </a:r>
            <a:endParaRPr/>
          </a:p>
        </p:txBody>
      </p:sp>
    </p:spTree>
  </p:cSld>
  <p:clrMapOvr>
    <a:masterClrMapping/>
  </p:clrMapOvr>
  <p:transition spd="med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70"/>
          <p:cNvSpPr txBox="1">
            <a:spLocks noGrp="1"/>
          </p:cNvSpPr>
          <p:nvPr>
            <p:ph type="body" idx="1"/>
          </p:nvPr>
        </p:nvSpPr>
        <p:spPr>
          <a:xfrm>
            <a:off x="413000" y="914400"/>
            <a:ext cx="11366100" cy="6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 sz="1800" b="1"/>
              <a:t>Pyang Compiler</a:t>
            </a:r>
            <a:endParaRPr sz="1800" b="1"/>
          </a:p>
          <a:p>
            <a:pPr marL="91440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An extensible YANG validator and OpenAPI Spec generator.</a:t>
            </a:r>
            <a:endParaRPr sz="120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1800" b="1"/>
              <a:t>YGOT Generator</a:t>
            </a:r>
            <a:endParaRPr b="1"/>
          </a:p>
          <a:p>
            <a:pPr marL="91440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Collection of Go utilities for generating Go Structures, validating contents in the Go structures, rendering Go Structure to output format such as JSON.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1800" b="1"/>
              <a:t>Swagger Tool</a:t>
            </a:r>
            <a:endParaRPr b="1"/>
          </a:p>
          <a:p>
            <a:pPr marL="91440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Generates Client SDK, Server Stub and API documentation based on OpenAPI Spec.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1800" b="1"/>
              <a:t>Client SDK</a:t>
            </a:r>
            <a:endParaRPr b="1"/>
          </a:p>
          <a:p>
            <a:pPr marL="914400" lvl="1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Swagger generated APIs used to communicate with REST server from a REST client/CLI.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1800" b="1"/>
              <a:t>REST Gateway (Server)</a:t>
            </a:r>
            <a:endParaRPr b="1"/>
          </a:p>
          <a:p>
            <a:pPr marL="914400" lvl="1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GO based REST server generated using swagger.</a:t>
            </a:r>
            <a:endParaRPr sz="1200">
              <a:solidFill>
                <a:srgbClr val="464646"/>
              </a:solidFill>
              <a:highlight>
                <a:srgbClr val="FDFDFD"/>
              </a:highlight>
            </a:endParaRPr>
          </a:p>
          <a:p>
            <a:pPr marL="914400" lvl="1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Char char="–"/>
            </a:pPr>
            <a:r>
              <a:rPr lang="en-US" sz="1400"/>
              <a:t>REST Request Handler</a:t>
            </a:r>
            <a:endParaRPr sz="1400"/>
          </a:p>
          <a:p>
            <a:pPr marL="1371600" lvl="2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All REST requests from Northbound land here</a:t>
            </a:r>
            <a:endParaRPr sz="1200">
              <a:solidFill>
                <a:srgbClr val="464646"/>
              </a:solidFill>
              <a:highlight>
                <a:srgbClr val="FDFDFD"/>
              </a:highlight>
            </a:endParaRPr>
          </a:p>
          <a:p>
            <a:pPr marL="1371600" lvl="2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Invokes common handler for CRUD operations with path and Payload</a:t>
            </a:r>
            <a:endParaRPr sz="1200">
              <a:solidFill>
                <a:srgbClr val="464646"/>
              </a:solidFill>
              <a:highlight>
                <a:srgbClr val="FDFDFD"/>
              </a:highlight>
            </a:endParaRPr>
          </a:p>
          <a:p>
            <a:pPr marL="137160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Calls appropriate Translib functions based on CRUD operation.</a:t>
            </a:r>
            <a:endParaRPr sz="1200">
              <a:solidFill>
                <a:srgbClr val="464646"/>
              </a:solidFill>
              <a:highlight>
                <a:srgbClr val="FDFDFD"/>
              </a:highlight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1800" b="1"/>
              <a:t>GNMI Server</a:t>
            </a:r>
            <a:endParaRPr sz="1800" b="1"/>
          </a:p>
          <a:p>
            <a:pPr marL="1371600" marR="0" lvl="2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Existing GNMI server in SONiC extended for YANG based support</a:t>
            </a:r>
            <a:endParaRPr sz="1200">
              <a:solidFill>
                <a:srgbClr val="464646"/>
              </a:solidFill>
              <a:highlight>
                <a:srgbClr val="FDFDFD"/>
              </a:highlight>
            </a:endParaRPr>
          </a:p>
          <a:p>
            <a:pPr marL="1371600" marR="0" lvl="2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–"/>
            </a:pPr>
            <a:r>
              <a:rPr lang="en-US" sz="1400">
                <a:solidFill>
                  <a:srgbClr val="464646"/>
                </a:solidFill>
                <a:highlight>
                  <a:srgbClr val="FDFDFD"/>
                </a:highlight>
              </a:rPr>
              <a:t>GNMI Request Handler</a:t>
            </a:r>
            <a:endParaRPr sz="1400">
              <a:solidFill>
                <a:srgbClr val="464646"/>
              </a:solidFill>
              <a:highlight>
                <a:srgbClr val="FDFDFD"/>
              </a:highlight>
            </a:endParaRPr>
          </a:p>
          <a:p>
            <a: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Handles Set/Get/Subscribe/Capability request. </a:t>
            </a:r>
            <a:endParaRPr sz="1200">
              <a:solidFill>
                <a:srgbClr val="464646"/>
              </a:solidFill>
              <a:highlight>
                <a:srgbClr val="FDFDFD"/>
              </a:highlight>
            </a:endParaRPr>
          </a:p>
          <a:p>
            <a:pPr marL="182880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200"/>
              <a:buChar char="–"/>
            </a:pPr>
            <a:r>
              <a:rPr lang="en-US" sz="1200">
                <a:solidFill>
                  <a:srgbClr val="464646"/>
                </a:solidFill>
                <a:highlight>
                  <a:srgbClr val="FDFDFD"/>
                </a:highlight>
              </a:rPr>
              <a:t>Calls appropriate Translib functions based on requested operation</a:t>
            </a:r>
            <a:endParaRPr sz="1200">
              <a:solidFill>
                <a:srgbClr val="464646"/>
              </a:solidFill>
              <a:highlight>
                <a:srgbClr val="FDFDFD"/>
              </a:highlight>
            </a:endParaRPr>
          </a:p>
          <a:p>
            <a:pPr marL="1828800" marR="0" lvl="0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</a:pPr>
            <a:endParaRPr sz="1200">
              <a:solidFill>
                <a:srgbClr val="464646"/>
              </a:solidFill>
              <a:highlight>
                <a:srgbClr val="FDFDFD"/>
              </a:highlight>
            </a:endParaRPr>
          </a:p>
          <a:p>
            <a:pPr marL="13716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en-US" sz="1500"/>
              <a:t>	</a:t>
            </a:r>
            <a:endParaRPr sz="1500"/>
          </a:p>
          <a:p>
            <a:pPr marL="9144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endParaRPr/>
          </a:p>
          <a:p>
            <a:pPr marL="4572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endParaRPr/>
          </a:p>
        </p:txBody>
      </p:sp>
      <p:sp>
        <p:nvSpPr>
          <p:cNvPr id="536" name="Google Shape;536;p70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Design contd ...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71"/>
          <p:cNvSpPr txBox="1">
            <a:spLocks noGrp="1"/>
          </p:cNvSpPr>
          <p:nvPr>
            <p:ph type="body" idx="1"/>
          </p:nvPr>
        </p:nvSpPr>
        <p:spPr>
          <a:xfrm>
            <a:off x="412950" y="662400"/>
            <a:ext cx="11366100" cy="55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 sz="1800" b="1"/>
              <a:t>TransLib (GO)</a:t>
            </a:r>
            <a:endParaRPr sz="1800" b="1"/>
          </a:p>
          <a:p>
            <a:pPr marL="4572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en-US" sz="1200"/>
              <a:t>GO based Translation library to convert data in YANG to Redis(ABNF) format and vice versa, validate config data and write to Redis/Non-DB database. </a:t>
            </a:r>
            <a:endParaRPr sz="1200"/>
          </a:p>
          <a:p>
            <a:pPr marL="91440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–"/>
            </a:pPr>
            <a:r>
              <a:rPr lang="en-US" sz="1800"/>
              <a:t>Translib Infra</a:t>
            </a:r>
            <a:endParaRPr sz="1800"/>
          </a:p>
          <a:p>
            <a:pPr marL="137160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-US" sz="1600"/>
              <a:t>GO bind-Objects</a:t>
            </a:r>
            <a:endParaRPr sz="1600"/>
          </a:p>
          <a:p>
            <a:pPr marL="1828800" lvl="3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-US" sz="1200"/>
              <a:t>GO bindings generated using YGOT. Converts the incoming payload to YGOT structures, which is given to App modules</a:t>
            </a:r>
            <a:endParaRPr/>
          </a:p>
          <a:p>
            <a: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-US" sz="1600"/>
              <a:t>Request Handler</a:t>
            </a:r>
            <a:endParaRPr sz="1600"/>
          </a:p>
          <a:p>
            <a:pPr marL="1828800" lvl="3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-US" sz="1200"/>
              <a:t>All requests from management servers land here.</a:t>
            </a:r>
            <a:endParaRPr/>
          </a:p>
          <a:p>
            <a: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-US" sz="1600"/>
              <a:t>App Interface</a:t>
            </a:r>
            <a:endParaRPr sz="1600"/>
          </a:p>
          <a:p>
            <a:pPr marL="1828800" marR="0" lvl="3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-US" sz="1200"/>
              <a:t>App modules registers with it dpathng TransLib initialization</a:t>
            </a:r>
            <a:endParaRPr sz="1600"/>
          </a:p>
          <a:p>
            <a:pPr marL="1828800" lvl="3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–"/>
            </a:pPr>
            <a:r>
              <a:rPr lang="en-US" sz="1200"/>
              <a:t>Invokes appropriate app module specific implementation</a:t>
            </a:r>
            <a:endParaRPr sz="1200"/>
          </a:p>
          <a:p>
            <a: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sz="1800"/>
              <a:t>App Modules</a:t>
            </a:r>
            <a:endParaRPr sz="1800"/>
          </a:p>
          <a:p>
            <a:pPr marL="1371600" lvl="2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sz="1200"/>
              <a:t>YGOT structure to ABNF key value pairs - write, ABNF key value pairs to YGOT structure - read</a:t>
            </a:r>
            <a:endParaRPr sz="1200"/>
          </a:p>
          <a:p>
            <a:pPr marL="137160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Char char="–"/>
            </a:pPr>
            <a:r>
              <a:rPr lang="en-US" sz="1200"/>
              <a:t>Translates, validates and converts data.</a:t>
            </a:r>
            <a:endParaRPr sz="1200"/>
          </a:p>
          <a:p>
            <a:pPr marL="137160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Char char="–"/>
            </a:pPr>
            <a:r>
              <a:rPr lang="en-US" sz="1200"/>
              <a:t>Facilitates breaking bulk operation into multiple operations suitable for Redis transaction</a:t>
            </a:r>
            <a:endParaRPr sz="1200"/>
          </a:p>
          <a:p>
            <a: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sz="1800"/>
              <a:t>DB Access</a:t>
            </a:r>
            <a:endParaRPr sz="1800"/>
          </a:p>
          <a:p>
            <a:pPr marL="1371600" lvl="2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sz="1200"/>
              <a:t>Provides access to Redis DB using Go-Redis package</a:t>
            </a:r>
            <a:endParaRPr sz="1200"/>
          </a:p>
          <a:p>
            <a:pPr marL="137160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Char char="–"/>
            </a:pPr>
            <a:r>
              <a:rPr lang="en-US" sz="1200"/>
              <a:t>Supports transaction </a:t>
            </a:r>
            <a:endParaRPr sz="1200"/>
          </a:p>
          <a:p>
            <a: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sz="1800"/>
              <a:t>Config Validation</a:t>
            </a:r>
            <a:endParaRPr sz="1800"/>
          </a:p>
          <a:p>
            <a:pPr marL="1371600" lvl="2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sz="1200"/>
              <a:t>Validates a JSON buffer against given ABNF schema. Carries-out semantic, syntactic, parameter, type and range validation as well as platform and inter-dependency validation. Uses code generated from a schema definition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endParaRPr/>
          </a:p>
        </p:txBody>
      </p:sp>
      <p:sp>
        <p:nvSpPr>
          <p:cNvPr id="543" name="Google Shape;543;p71"/>
          <p:cNvSpPr txBox="1">
            <a:spLocks noGrp="1"/>
          </p:cNvSpPr>
          <p:nvPr>
            <p:ph type="title"/>
          </p:nvPr>
        </p:nvSpPr>
        <p:spPr>
          <a:xfrm>
            <a:off x="413004" y="476286"/>
            <a:ext cx="11366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Design contd ...</a:t>
            </a:r>
            <a:endParaRPr/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2"/>
          <p:cNvSpPr txBox="1">
            <a:spLocks noGrp="1"/>
          </p:cNvSpPr>
          <p:nvPr>
            <p:ph type="body" idx="1"/>
          </p:nvPr>
        </p:nvSpPr>
        <p:spPr>
          <a:xfrm>
            <a:off x="413000" y="1371600"/>
            <a:ext cx="11366100" cy="47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/>
              <a:t>API List :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type KeyData struct {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Key string      		   //Key format : “PORT|Ethernet4”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Data map[string]string  //Value :  {“alias”: "40GE0/28", “mtu” : 9100,  “admin_status”:  down}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}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Initialize() 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Finish()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ValidateConfig(jsonData string)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ValidateCreate(keyData []KeyData)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ValidateUpdate(keyData []KeyData)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ValidateDelete(keyData []KeyData)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ValidateKey(key string)</a:t>
            </a:r>
            <a:endParaRPr sz="18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ValidateField(key, field, value string)</a:t>
            </a:r>
            <a:endParaRPr sz="1800" b="1"/>
          </a:p>
        </p:txBody>
      </p:sp>
      <p:sp>
        <p:nvSpPr>
          <p:cNvPr id="550" name="Google Shape;550;p72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Config Validation Library (CVL) contd...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73"/>
          <p:cNvSpPr txBox="1">
            <a:spLocks noGrp="1"/>
          </p:cNvSpPr>
          <p:nvPr>
            <p:ph type="body" idx="1"/>
          </p:nvPr>
        </p:nvSpPr>
        <p:spPr>
          <a:xfrm>
            <a:off x="5442200" y="762000"/>
            <a:ext cx="3494700" cy="44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Calibri"/>
                <a:ea typeface="Calibri"/>
                <a:cs typeface="Calibri"/>
                <a:sym typeface="Calibri"/>
              </a:rPr>
              <a:t>ValidateCreate</a:t>
            </a: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([{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E6B8AF"/>
                </a:highlight>
                <a:latin typeface="Calibri"/>
                <a:ea typeface="Calibri"/>
                <a:cs typeface="Calibri"/>
                <a:sym typeface="Calibri"/>
              </a:rPr>
              <a:t>"ACL_TABLE|TestACL1"</a:t>
            </a: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{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"stage": "INGRESS",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"type": "l3"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}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}</a:t>
            </a: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,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E6B8AF"/>
                </a:highlight>
                <a:latin typeface="Calibri"/>
                <a:ea typeface="Calibri"/>
                <a:cs typeface="Calibri"/>
                <a:sym typeface="Calibri"/>
              </a:rPr>
              <a:t>"ACL_TABLE|TestACL2"</a:t>
            </a: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{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"stage": "EGRESS",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"type": "l3"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}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}</a:t>
            </a: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,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lang="en-US" sz="1100">
                <a:highlight>
                  <a:srgbClr val="E6B8AF"/>
                </a:highlight>
                <a:latin typeface="Calibri"/>
                <a:ea typeface="Calibri"/>
                <a:cs typeface="Calibri"/>
                <a:sym typeface="Calibri"/>
              </a:rPr>
              <a:t>"ACL_RULE|TestACL1|Rule1"</a:t>
            </a: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{                                      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         "packet_action": "forward",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                                       "src_ip": "10.1.1.1/32",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                                       "l4_src_port": 8080,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                                       "ip_protocol": "ip",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                                       "dst_ip": "20.2.2.2/32",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                                       "l4_dst_port_range": "9000-12000"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}</a:t>
            </a:r>
            <a:endParaRPr sz="1100"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alibri"/>
                <a:ea typeface="Calibri"/>
                <a:cs typeface="Calibri"/>
                <a:sym typeface="Calibri"/>
              </a:rPr>
              <a:t>}])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73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Config Validation Library (CVL) contd...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73"/>
          <p:cNvSpPr txBox="1"/>
          <p:nvPr/>
        </p:nvSpPr>
        <p:spPr>
          <a:xfrm>
            <a:off x="8915950" y="463232"/>
            <a:ext cx="3000000" cy="52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ValidateUpdate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([{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E6B8AF"/>
                </a:highlight>
                <a:latin typeface="Calibri"/>
                <a:ea typeface="Calibri"/>
                <a:cs typeface="Calibri"/>
                <a:sym typeface="Calibri"/>
              </a:rPr>
              <a:t>"ACL_TABLE|TestACL1"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{</a:t>
            </a:r>
            <a:endParaRPr sz="1100">
              <a:solidFill>
                <a:schemeClr val="dk1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 "stage": "EGRESS",</a:t>
            </a:r>
            <a:endParaRPr sz="1100">
              <a:solidFill>
                <a:schemeClr val="dk1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}</a:t>
            </a:r>
            <a:endParaRPr sz="1100">
              <a:solidFill>
                <a:schemeClr val="dk1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}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lang="en-US" sz="1100">
                <a:solidFill>
                  <a:schemeClr val="dk1"/>
                </a:solidFill>
                <a:highlight>
                  <a:srgbClr val="E6B8AF"/>
                </a:highlight>
                <a:latin typeface="Calibri"/>
                <a:ea typeface="Calibri"/>
                <a:cs typeface="Calibri"/>
                <a:sym typeface="Calibri"/>
              </a:rPr>
              <a:t>"ACL_RULE|TestACL1|Rule1"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{                                      </a:t>
            </a:r>
            <a:endParaRPr sz="1100">
              <a:solidFill>
                <a:schemeClr val="dk1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                                       "src_ip": "9.1.1.1/32",</a:t>
            </a:r>
            <a:endParaRPr sz="1100">
              <a:solidFill>
                <a:schemeClr val="dk1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                                       "l4_src_port": 8081,</a:t>
            </a:r>
            <a:endParaRPr sz="1100">
              <a:solidFill>
                <a:schemeClr val="dk1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}</a:t>
            </a:r>
            <a:endParaRPr sz="1100">
              <a:solidFill>
                <a:schemeClr val="dk1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}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])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ValidateDelete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([{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highlight>
                  <a:srgbClr val="E6B8AF"/>
                </a:highlight>
                <a:latin typeface="Calibri"/>
                <a:ea typeface="Calibri"/>
                <a:cs typeface="Calibri"/>
                <a:sym typeface="Calibri"/>
              </a:rPr>
              <a:t>"ACL_TABLE|TestACL1"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{  }</a:t>
            </a:r>
            <a:endParaRPr sz="1100">
              <a:solidFill>
                <a:schemeClr val="dk1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},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{</a:t>
            </a:r>
            <a:r>
              <a:rPr lang="en-US" sz="1100">
                <a:solidFill>
                  <a:schemeClr val="dk1"/>
                </a:solidFill>
                <a:highlight>
                  <a:srgbClr val="E6B8AF"/>
                </a:highlight>
                <a:latin typeface="Calibri"/>
                <a:ea typeface="Calibri"/>
                <a:cs typeface="Calibri"/>
                <a:sym typeface="Calibri"/>
              </a:rPr>
              <a:t>"ACL_RULE|TestACL1|Rule1"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1100">
                <a:solidFill>
                  <a:schemeClr val="dk1"/>
                </a:solidFill>
                <a:highlight>
                  <a:srgbClr val="B6D7A8"/>
                </a:highlight>
                <a:latin typeface="Calibri"/>
                <a:ea typeface="Calibri"/>
                <a:cs typeface="Calibri"/>
                <a:sym typeface="Calibri"/>
              </a:rPr>
              <a:t> {    }</a:t>
            </a:r>
            <a:endParaRPr sz="1100">
              <a:solidFill>
                <a:schemeClr val="dk1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}])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73"/>
          <p:cNvSpPr txBox="1">
            <a:spLocks noGrp="1"/>
          </p:cNvSpPr>
          <p:nvPr>
            <p:ph type="body" idx="1"/>
          </p:nvPr>
        </p:nvSpPr>
        <p:spPr>
          <a:xfrm>
            <a:off x="319800" y="828325"/>
            <a:ext cx="4791600" cy="61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Calibri"/>
                <a:ea typeface="Calibri"/>
                <a:cs typeface="Calibri"/>
                <a:sym typeface="Calibri"/>
              </a:rPr>
              <a:t>ValidateConfig</a:t>
            </a:r>
            <a:r>
              <a:rPr lang="en-US" sz="900" b="1">
                <a:latin typeface="Calibri"/>
                <a:ea typeface="Calibri"/>
                <a:cs typeface="Calibri"/>
                <a:sym typeface="Calibri"/>
              </a:rPr>
              <a:t>(`{                                                                                        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b="1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800" b="1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"VLAN": {         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"Vlan100": {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"members": [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    "Ethernet44", "Ethernet64"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],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"vlanid": "100"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},        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"Vlan1200": {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"members": [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    "Ethernet64","Ethernet8"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],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"vlanid": "1200"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},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"VLAN_MEMBER": {  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"Vlan100|Ethernet924": {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"tagging_mode": "tagged"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},        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"Vlan1200|Ethernet4": {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"tagging_mode": "tagged"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}         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},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"WRED_PROFILE": { 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"AZURE_LOSSLESS": {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"red_max_threshold": "312000",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"wred_green_enable": "true",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"ecn": "ecn_all",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"green_min_threshold": "104000",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"red_min_threshold": "104000",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"wred_yellow_enable": "true",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"yellow_min_threshold": "104000",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"wred_red_enable": "true",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"yellow_max_threshold": "312000",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    "green_max_threshold": "312000"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}         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},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"MIRROR_SESSION": {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"everflow0": {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"src_ip": "10.1.0.32",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        "dst_ip": "2.2.2.2"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        }                                              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    }                          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US" sz="90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9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4"/>
          <p:cNvSpPr txBox="1">
            <a:spLocks noGrp="1"/>
          </p:cNvSpPr>
          <p:nvPr>
            <p:ph type="title"/>
          </p:nvPr>
        </p:nvSpPr>
        <p:spPr>
          <a:xfrm>
            <a:off x="413004" y="2465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CVL - Deviation YANG model</a:t>
            </a:r>
            <a:endParaRPr/>
          </a:p>
        </p:txBody>
      </p:sp>
      <p:sp>
        <p:nvSpPr>
          <p:cNvPr id="566" name="Google Shape;566;p74"/>
          <p:cNvSpPr txBox="1"/>
          <p:nvPr/>
        </p:nvSpPr>
        <p:spPr>
          <a:xfrm>
            <a:off x="481150" y="1149213"/>
            <a:ext cx="4383600" cy="2763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Feature YANG model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list VLAN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scommon:db-name "CONFIG_DB";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key "name";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scommon:key-delim "|";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scommon:key-pattern "VLAN|{name}";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must "./name = concat('Vlan', string(./vlanid))";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leaf name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type string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pattern "Vlan(</a:t>
            </a:r>
            <a:r>
              <a:rPr lang="en-US" sz="1000">
                <a:highlight>
                  <a:srgbClr val="FFE599"/>
                </a:highlight>
              </a:rPr>
              <a:t>409[0-5]|40[0-8][0-9]|</a:t>
            </a:r>
            <a:r>
              <a:rPr lang="en-US" sz="1000">
                <a:highlight>
                  <a:srgbClr val="FFF2CC"/>
                </a:highlight>
              </a:rPr>
              <a:t>[</a:t>
            </a:r>
            <a:r>
              <a:rPr lang="en-US" sz="1000"/>
              <a:t>1-3][0-9]{3}|[1-9][0-9]{2}|[1-9][0-9]|[1-9])";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...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567" name="Google Shape;567;p74"/>
          <p:cNvSpPr txBox="1"/>
          <p:nvPr/>
        </p:nvSpPr>
        <p:spPr>
          <a:xfrm>
            <a:off x="481150" y="4431200"/>
            <a:ext cx="4383600" cy="1840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Deviation YANG model 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/>
              <a:t>deviation /svlan:sonic-vlan/svlan:VLAN/svlan:name</a:t>
            </a:r>
            <a:r>
              <a:rPr lang="en-US" sz="1000"/>
              <a:t>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/>
              <a:t>		deviate </a:t>
            </a:r>
            <a:r>
              <a:rPr lang="en-US" sz="1000" b="1"/>
              <a:t>replace </a:t>
            </a:r>
            <a:r>
              <a:rPr lang="en-US" sz="1000"/>
              <a:t>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/>
              <a:t>				type string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/>
              <a:t>						/* Supports 3K VLANs */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/>
              <a:t>						pattern "Vlan([1-3][0-9]{3}|[1-9][0-9]{2}|[1-9][0-9]|[1-9])";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/>
              <a:t>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/>
              <a:t>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568" name="Google Shape;568;p74"/>
          <p:cNvSpPr/>
          <p:nvPr/>
        </p:nvSpPr>
        <p:spPr>
          <a:xfrm>
            <a:off x="2341475" y="3988400"/>
            <a:ext cx="345300" cy="342600"/>
          </a:xfrm>
          <a:prstGeom prst="mathPlus">
            <a:avLst>
              <a:gd name="adj1" fmla="val 23520"/>
            </a:avLst>
          </a:prstGeom>
          <a:solidFill>
            <a:srgbClr val="9999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74"/>
          <p:cNvSpPr txBox="1"/>
          <p:nvPr/>
        </p:nvSpPr>
        <p:spPr>
          <a:xfrm>
            <a:off x="6682400" y="1155800"/>
            <a:ext cx="5178600" cy="51159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YIN Schema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&lt;container name="sonic-vlan"&gt;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&lt;list name="VLAN"&gt;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&lt;scommon:db-name value="CONFIG_DB"/&gt;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&lt;key value="name"/&gt;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&lt;scommon:key-delim value="|"/&gt;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&lt;scommon:key-pattern value="VLAN|{name}"/&gt;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&lt;must condition="./name = concat('Vlan', string(./vlanid))"/&gt;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&lt;leaf name="name"&gt;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	&lt;type name="string"&gt;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	  &lt;pattern value="Vlan([1-3][0-9]{3}|[1-9][0-9]{2}|[1-9][0-9]|[1-9])"/&gt;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	&lt;/type&gt;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&lt;/leaf&gt;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&lt;leaf name="vlanid"&gt;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	&lt;type name="uint16"/&gt;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  &lt;/leaf&gt;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……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……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……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/>
              <a:t>&lt;/container&gt;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570" name="Google Shape;570;p74"/>
          <p:cNvSpPr/>
          <p:nvPr/>
        </p:nvSpPr>
        <p:spPr>
          <a:xfrm>
            <a:off x="5456700" y="4022900"/>
            <a:ext cx="639300" cy="273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75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CVL - Platform constraints in Redis DB</a:t>
            </a:r>
            <a:endParaRPr/>
          </a:p>
        </p:txBody>
      </p:sp>
      <p:sp>
        <p:nvSpPr>
          <p:cNvPr id="577" name="Google Shape;577;p75"/>
          <p:cNvSpPr txBox="1"/>
          <p:nvPr/>
        </p:nvSpPr>
        <p:spPr>
          <a:xfrm>
            <a:off x="481575" y="1346975"/>
            <a:ext cx="5765100" cy="4875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Feature YANG model: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list ACL_RULE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key "aclname rulename";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scommon:key-delim "|";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scommon:key-pattern "ACL_RULE|{aclname}|{rulename}";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highlight>
                  <a:srgbClr val="FFF2CC"/>
                </a:highlight>
              </a:rPr>
              <a:t>		</a:t>
            </a:r>
            <a:r>
              <a:rPr lang="en-US" sz="1000">
                <a:highlight>
                  <a:srgbClr val="FFE599"/>
                </a:highlight>
              </a:rPr>
              <a:t>must "count(../ACL_RULE) &gt;  /spf:sonic-pf-limits/acl/MAX_ACL_RULES" {</a:t>
            </a:r>
            <a:endParaRPr sz="1000">
              <a:highlight>
                <a:srgbClr val="FFE599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highlight>
                  <a:srgbClr val="FFE599"/>
                </a:highlight>
              </a:rPr>
              <a:t>				error-message "Number of ACL rules reached max platform limit.";</a:t>
            </a:r>
            <a:endParaRPr sz="1000">
              <a:highlight>
                <a:srgbClr val="FFE599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highlight>
                  <a:srgbClr val="FFE599"/>
                </a:highlight>
              </a:rPr>
              <a:t>		}</a:t>
            </a:r>
            <a:endParaRPr sz="1000">
              <a:highlight>
                <a:srgbClr val="FFE599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highlight>
                  <a:srgbClr val="FFE599"/>
                </a:highlight>
              </a:rPr>
              <a:t>		must "PRIORITY &gt; /spf:sonic-pf-limits/acl/MAX_PRIORITY" {</a:t>
            </a:r>
            <a:endParaRPr sz="1000">
              <a:highlight>
                <a:srgbClr val="FFE599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highlight>
                  <a:srgbClr val="FFE599"/>
                </a:highlight>
              </a:rPr>
              <a:t>				error-message "Invalid ACL rule priority.";</a:t>
            </a:r>
            <a:endParaRPr sz="1000">
              <a:highlight>
                <a:srgbClr val="FFE599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highlight>
                  <a:srgbClr val="FFE599"/>
                </a:highlight>
              </a:rPr>
              <a:t>		}</a:t>
            </a:r>
            <a:endParaRPr sz="1000">
              <a:highlight>
                <a:srgbClr val="FFE599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leaf aclname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type leafref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path "../../ACL_TABLE/aclname";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leaf rulename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type string;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leaf PRIORITY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type uint16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range "1..65535";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........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578" name="Google Shape;578;p75"/>
          <p:cNvSpPr txBox="1"/>
          <p:nvPr/>
        </p:nvSpPr>
        <p:spPr>
          <a:xfrm>
            <a:off x="6695425" y="1346975"/>
            <a:ext cx="4955400" cy="3375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Platform data YANG model: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container sonic-pf-limits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scommon:db-name "APPL_DB";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container acl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leaf </a:t>
            </a:r>
            <a:r>
              <a:rPr lang="en-US" sz="1000" b="1"/>
              <a:t>MAX_ACL_RULES</a:t>
            </a:r>
            <a:r>
              <a:rPr lang="en-US" sz="1000"/>
              <a:t>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type uint16;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leaf </a:t>
            </a:r>
            <a:r>
              <a:rPr lang="en-US" sz="1000" b="1"/>
              <a:t>MAX_PRIORITY</a:t>
            </a:r>
            <a:r>
              <a:rPr lang="en-US" sz="1000"/>
              <a:t>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type uint16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		range "1..65535";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container vlan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leaf MAX_VLANS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type uint16;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579" name="Google Shape;579;p75"/>
          <p:cNvSpPr txBox="1"/>
          <p:nvPr/>
        </p:nvSpPr>
        <p:spPr>
          <a:xfrm>
            <a:off x="6695425" y="4988850"/>
            <a:ext cx="4955400" cy="1233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Platform data in Redis DB: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{ sonic-pf-limits : 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    acl: { “ MAX_ACL_RULES” : 1024,  “MAX_PRIORITY”: 2500 } ,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    vlan: {“</a:t>
            </a:r>
            <a:r>
              <a:rPr lang="en-US" sz="1000">
                <a:solidFill>
                  <a:schemeClr val="dk1"/>
                </a:solidFill>
              </a:rPr>
              <a:t>MAX_VLANS “: 3000}</a:t>
            </a:r>
            <a:r>
              <a:rPr lang="en-US" sz="1000"/>
              <a:t>	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} 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6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CVL - Platform constraints through APIs</a:t>
            </a:r>
            <a:endParaRPr/>
          </a:p>
        </p:txBody>
      </p:sp>
      <p:sp>
        <p:nvSpPr>
          <p:cNvPr id="586" name="Google Shape;586;p76"/>
          <p:cNvSpPr txBox="1"/>
          <p:nvPr/>
        </p:nvSpPr>
        <p:spPr>
          <a:xfrm>
            <a:off x="481575" y="1575575"/>
            <a:ext cx="5498100" cy="41889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Feature YANG model: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list ACL_RULE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key "aclname rulename";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scommon:key-delim "|";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scommon:key-pattern "ACL_RULE|{aclname}|{rulename}";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 	</a:t>
            </a:r>
            <a:r>
              <a:rPr lang="en-US" sz="1000">
                <a:highlight>
                  <a:srgbClr val="FFE599"/>
                </a:highlight>
              </a:rPr>
              <a:t>	</a:t>
            </a:r>
            <a:r>
              <a:rPr lang="en-US" sz="1000" b="1">
                <a:highlight>
                  <a:srgbClr val="FFE599"/>
                </a:highlight>
              </a:rPr>
              <a:t>scommon:pf-check    "ACL_CheckAclRuleLimit";</a:t>
            </a:r>
            <a:endParaRPr sz="1000" b="1">
              <a:highlight>
                <a:srgbClr val="FFE599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highlight>
                <a:srgbClr val="FFE599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leaf aclname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type leafref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path "../../ACL_TABLE/aclname";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leaf rulename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type string;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leaf PRIORITY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type uint16 {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		range "1..65535";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		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........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587" name="Google Shape;587;p76"/>
          <p:cNvSpPr txBox="1"/>
          <p:nvPr/>
        </p:nvSpPr>
        <p:spPr>
          <a:xfrm>
            <a:off x="6228900" y="1575575"/>
            <a:ext cx="5498100" cy="41889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Custom Validation Plugin code:</a:t>
            </a:r>
            <a:endParaRPr sz="1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func  </a:t>
            </a:r>
            <a:r>
              <a:rPr lang="en-US" sz="1000" b="1">
                <a:solidFill>
                  <a:schemeClr val="dk1"/>
                </a:solidFill>
                <a:highlight>
                  <a:srgbClr val="FFE599"/>
                </a:highlight>
              </a:rPr>
              <a:t>ACL_CheckAclRuleLimit(node)</a:t>
            </a:r>
            <a:r>
              <a:rPr lang="en-US" sz="1000" b="1">
                <a:solidFill>
                  <a:schemeClr val="dk1"/>
                </a:solidFill>
              </a:rPr>
              <a:t> </a:t>
            </a:r>
            <a:r>
              <a:rPr lang="en-US" sz="1000">
                <a:solidFill>
                  <a:schemeClr val="dk1"/>
                </a:solidFill>
              </a:rPr>
              <a:t>bool {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    curNumACLRules :=  NumberOfNodes(node.Parent) //Get current number of ACL rules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    maxACLRule := </a:t>
            </a:r>
            <a:r>
              <a:rPr lang="en-US" sz="1000" b="1">
                <a:solidFill>
                  <a:schemeClr val="dk1"/>
                </a:solidFill>
              </a:rPr>
              <a:t>PF_ACL_GetMaxACLRules</a:t>
            </a:r>
            <a:r>
              <a:rPr lang="en-US" sz="1000">
                <a:solidFill>
                  <a:schemeClr val="dk1"/>
                </a:solidFill>
              </a:rPr>
              <a:t>() //Call platform specific API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    if (curNumACLRules  &lt;=  maxACLRule) {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        return true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    }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     return false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}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77"/>
          <p:cNvSpPr txBox="1">
            <a:spLocks noGrp="1"/>
          </p:cNvSpPr>
          <p:nvPr>
            <p:ph type="body" idx="1"/>
          </p:nvPr>
        </p:nvSpPr>
        <p:spPr>
          <a:xfrm>
            <a:off x="413000" y="1093450"/>
            <a:ext cx="6689100" cy="51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/>
              <a:t>Approach :</a:t>
            </a:r>
            <a:endParaRPr b="1"/>
          </a:p>
          <a:p>
            <a:pPr marL="457200" lvl="0" indent="-355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 sz="2000"/>
              <a:t>If path ‘Prefix’ is any of known DB name like APP_DB, CONFIG_DB etc., existing data client is created. 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 sz="2000"/>
              <a:t>For other cases, new TransL data client is created.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 sz="2000"/>
              <a:t>TransL data client uses TransL Utils functions.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 sz="2000"/>
              <a:t>TransL Utils functions invoke APIs provided by TransLib library.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 sz="2000"/>
              <a:t>TransLib API creates thread internally per client subscription which listens for Redis notification. The notification data is received by TransL data client through. </a:t>
            </a:r>
            <a:endParaRPr sz="2000"/>
          </a:p>
        </p:txBody>
      </p:sp>
      <p:sp>
        <p:nvSpPr>
          <p:cNvPr id="594" name="Google Shape;594;p77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gNMI Integration</a:t>
            </a:r>
            <a:endParaRPr/>
          </a:p>
        </p:txBody>
      </p:sp>
      <p:sp>
        <p:nvSpPr>
          <p:cNvPr id="595" name="Google Shape;595;p77"/>
          <p:cNvSpPr txBox="1">
            <a:spLocks noGrp="1"/>
          </p:cNvSpPr>
          <p:nvPr>
            <p:ph type="body" idx="1"/>
          </p:nvPr>
        </p:nvSpPr>
        <p:spPr>
          <a:xfrm>
            <a:off x="7526825" y="1625675"/>
            <a:ext cx="4613700" cy="44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/>
              <a:t>Code organization:</a:t>
            </a:r>
            <a:endParaRPr sz="14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├── dialout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├── dialout_client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│   ├── </a:t>
            </a:r>
            <a:r>
              <a:rPr lang="en-US" sz="11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dialout_client.go </a:t>
            </a: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⇒ Modified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│   └── dialout_client_test.go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├── dialout_client_cli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    └── dialout_client_cli.go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├── gnmi_server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├──</a:t>
            </a:r>
            <a:r>
              <a:rPr lang="en-US" sz="11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 client_subscribe.go  </a:t>
            </a: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⇒ Modified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├── </a:t>
            </a:r>
            <a:r>
              <a:rPr lang="en-US" sz="11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server.go  </a:t>
            </a: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⇒ Modified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└── server_test.go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├── sonic_data_client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├── db_client.go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├── non_db_client.go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├── </a:t>
            </a:r>
            <a:r>
              <a:rPr lang="en-US" sz="11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transl_data_client.go</a:t>
            </a: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 ==&gt; Added TransL data client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├── trie.go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│   └── virtual_db.go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└──</a:t>
            </a:r>
            <a:r>
              <a:rPr lang="en-US" sz="11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 transl_utils</a:t>
            </a:r>
            <a:endParaRPr sz="1100">
              <a:solidFill>
                <a:srgbClr val="6AA84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    └── transl_utils.go</a:t>
            </a:r>
            <a:r>
              <a:rPr lang="en-US" sz="1100">
                <a:latin typeface="Consolas"/>
                <a:ea typeface="Consolas"/>
                <a:cs typeface="Consolas"/>
                <a:sym typeface="Consolas"/>
              </a:rPr>
              <a:t> ==&gt; Added TransL Utils Layer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2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5992" cy="3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/>
              <a:t>Design</a:t>
            </a:r>
            <a:endParaRPr/>
          </a:p>
        </p:txBody>
      </p:sp>
      <p:pic>
        <p:nvPicPr>
          <p:cNvPr id="198" name="Google Shape;19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675" y="917575"/>
            <a:ext cx="9961849" cy="55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3"/>
          <p:cNvSpPr txBox="1">
            <a:spLocks noGrp="1"/>
          </p:cNvSpPr>
          <p:nvPr>
            <p:ph type="body" idx="1"/>
          </p:nvPr>
        </p:nvSpPr>
        <p:spPr>
          <a:xfrm>
            <a:off x="413000" y="1371600"/>
            <a:ext cx="11366100" cy="48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Swagger-codegen generated GO HTTP Server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API definitions:</a:t>
            </a:r>
            <a:endParaRPr/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Yang model defined RESTCONF APIs</a:t>
            </a:r>
            <a:endParaRPr/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OpenAPI spec defined REST APIs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Yang files are converted to OpenAPI spec and then fed to swagger-codegen</a:t>
            </a:r>
            <a:endParaRPr/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New pyang plugin to generate OpenAPI spec file from yang</a:t>
            </a:r>
            <a:endParaRPr/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Generates RESTCONF compliant GET, POST, PUT, PATCH and DELETE operations for each yang data nodes.</a:t>
            </a:r>
            <a:endParaRPr/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Input and output will be in IETF yang json format</a:t>
            </a:r>
            <a:endParaRPr/>
          </a:p>
          <a:p>
            <a:pPr marL="91440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Yang RPCs are ignored (future enhancement)</a:t>
            </a:r>
            <a:endParaRPr/>
          </a:p>
        </p:txBody>
      </p:sp>
      <p:sp>
        <p:nvSpPr>
          <p:cNvPr id="205" name="Google Shape;205;p43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REST Server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4"/>
          <p:cNvSpPr txBox="1">
            <a:spLocks noGrp="1"/>
          </p:cNvSpPr>
          <p:nvPr>
            <p:ph type="body" idx="1"/>
          </p:nvPr>
        </p:nvSpPr>
        <p:spPr>
          <a:xfrm>
            <a:off x="413000" y="1371600"/>
            <a:ext cx="6145800" cy="45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Generated REST server code invokes TransLib APIs -- direct function call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Supports basic auth, token auth and AAA authentication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Uses Swagger-UI for providing documentation and test UI</a:t>
            </a:r>
            <a:endParaRPr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Client SDK -- Swagger-codegen generated client code</a:t>
            </a:r>
            <a:endParaRPr/>
          </a:p>
        </p:txBody>
      </p:sp>
      <p:sp>
        <p:nvSpPr>
          <p:cNvPr id="212" name="Google Shape;212;p44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REST Server (...2)</a:t>
            </a:r>
            <a:endParaRPr/>
          </a:p>
        </p:txBody>
      </p:sp>
      <p:graphicFrame>
        <p:nvGraphicFramePr>
          <p:cNvPr id="213" name="Google Shape;213;p44"/>
          <p:cNvGraphicFramePr/>
          <p:nvPr/>
        </p:nvGraphicFramePr>
        <p:xfrm>
          <a:off x="7061625" y="1729550"/>
          <a:ext cx="4397925" cy="2925900"/>
        </p:xfrm>
        <a:graphic>
          <a:graphicData uri="http://schemas.openxmlformats.org/drawingml/2006/table">
            <a:tbl>
              <a:tblPr>
                <a:noFill/>
                <a:tableStyleId>{8BF46DF8-285D-44B6-9E28-BB5D792D77E2}</a:tableStyleId>
              </a:tblPr>
              <a:tblGrid>
                <a:gridCol w="2194475"/>
                <a:gridCol w="2203450"/>
              </a:tblGrid>
              <a:tr h="381000"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/>
                        <a:t>HTTP method</a:t>
                      </a:r>
                      <a:endParaRPr sz="2000" b="1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/>
                        <a:t>TransLib API</a:t>
                      </a:r>
                      <a:endParaRPr sz="2000" b="1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GET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Get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POST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Create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PATCH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Update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PUT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Replace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DELETE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9144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Delete</a:t>
                      </a:r>
                      <a:endParaRPr sz="2000"/>
                    </a:p>
                  </a:txBody>
                  <a:tcPr marL="91425" marR="91425" marT="91425" marB="91425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5"/>
          <p:cNvSpPr txBox="1">
            <a:spLocks noGrp="1"/>
          </p:cNvSpPr>
          <p:nvPr>
            <p:ph type="body" idx="1"/>
          </p:nvPr>
        </p:nvSpPr>
        <p:spPr>
          <a:xfrm>
            <a:off x="413000" y="1371600"/>
            <a:ext cx="11366100" cy="50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/>
              <a:t>Functionality</a:t>
            </a:r>
            <a:endParaRPr b="1"/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Provides APIs for REST and gNMI server.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Translates northbound models to southbound SONiC Redis tables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/>
              <a:t>High-level Workflow</a:t>
            </a:r>
            <a:endParaRPr b="1"/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Registration of all App Modules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Base path based App module invocation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Automatic conversion of path and payload to YGOT bindings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Defines APIs for App modules to implement 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Provides DB wrapper APIs and watch keys support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Invokes the Config Validation Library(CVL) for command validation</a:t>
            </a:r>
            <a:endParaRPr/>
          </a:p>
        </p:txBody>
      </p:sp>
      <p:sp>
        <p:nvSpPr>
          <p:cNvPr id="220" name="Google Shape;220;p45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Translib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6"/>
          <p:cNvSpPr txBox="1">
            <a:spLocks noGrp="1"/>
          </p:cNvSpPr>
          <p:nvPr>
            <p:ph type="title"/>
          </p:nvPr>
        </p:nvSpPr>
        <p:spPr>
          <a:xfrm>
            <a:off x="413003" y="551300"/>
            <a:ext cx="40119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/>
              <a:t>TransLib APIs</a:t>
            </a:r>
            <a:endParaRPr/>
          </a:p>
        </p:txBody>
      </p:sp>
      <p:sp>
        <p:nvSpPr>
          <p:cNvPr id="226" name="Google Shape;226;p46"/>
          <p:cNvSpPr txBox="1">
            <a:spLocks noGrp="1"/>
          </p:cNvSpPr>
          <p:nvPr>
            <p:ph type="title"/>
          </p:nvPr>
        </p:nvSpPr>
        <p:spPr>
          <a:xfrm>
            <a:off x="6096000" y="551300"/>
            <a:ext cx="46485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/>
              <a:t>App Interface functions</a:t>
            </a:r>
            <a:endParaRPr/>
          </a:p>
        </p:txBody>
      </p:sp>
      <p:sp>
        <p:nvSpPr>
          <p:cNvPr id="227" name="Google Shape;227;p46"/>
          <p:cNvSpPr txBox="1"/>
          <p:nvPr/>
        </p:nvSpPr>
        <p:spPr>
          <a:xfrm>
            <a:off x="624425" y="1238100"/>
            <a:ext cx="5404500" cy="50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Create(req SetRequest) (SetResponse,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Update(req SetRequest) (SetResponse,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Replace(req SetRequest) (SetResponse,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Delete(req SetRequest) (SetResponse,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Get(req GetRequest) (GetResponse,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Subscribe(paths []string, q *queue.PriorityQueue, stop chan struct{}) (This might change)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GetModels() ([]ModelData, error)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28" name="Google Shape;228;p46"/>
          <p:cNvSpPr txBox="1"/>
          <p:nvPr/>
        </p:nvSpPr>
        <p:spPr>
          <a:xfrm>
            <a:off x="6276625" y="1270400"/>
            <a:ext cx="4984800" cy="50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initialize(data appData)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translateCreate(d *db.DB) ([]db.WatchKeys,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translateUpdate(d *db.DB) ([]db.WatchKeys,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translateReplace(d *db.DB) ([]db.WatchKeys,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translateDelete(d *db.DB) ([]db.WatchKeys,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translateGet(dbs [db.MaxDB]*db.DB) error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processCreate(d *db.DB) (SetResponse,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processUpdate(d *db.DB) (SetResponse,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processReplace(d *db.DB) (SetResponse,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processDelete(d *db.DB) (SetResponse, error)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processGet(dbs [db.MaxDB]*db.DB) (GetResponse, error)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7"/>
          <p:cNvSpPr txBox="1">
            <a:spLocks noGrp="1"/>
          </p:cNvSpPr>
          <p:nvPr>
            <p:ph type="title"/>
          </p:nvPr>
        </p:nvSpPr>
        <p:spPr>
          <a:xfrm>
            <a:off x="413004" y="551311"/>
            <a:ext cx="11366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/>
              <a:t>App Registration</a:t>
            </a:r>
            <a:endParaRPr/>
          </a:p>
        </p:txBody>
      </p:sp>
      <p:pic>
        <p:nvPicPr>
          <p:cNvPr id="234" name="Google Shape;23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725" y="1199196"/>
            <a:ext cx="9924675" cy="4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theme/theme1.xml><?xml version="1.0" encoding="utf-8"?>
<a:theme xmlns:a="http://schemas.openxmlformats.org/drawingml/2006/main" name="BroadcomLTD_16x9">
  <a:themeElements>
    <a:clrScheme name="Broadcom_Ltd">
      <a:dk1>
        <a:srgbClr val="000000"/>
      </a:dk1>
      <a:lt1>
        <a:srgbClr val="FFFFFF"/>
      </a:lt1>
      <a:dk2>
        <a:srgbClr val="CC092F"/>
      </a:dk2>
      <a:lt2>
        <a:srgbClr val="5A5A5A"/>
      </a:lt2>
      <a:accent1>
        <a:srgbClr val="008FBF"/>
      </a:accent1>
      <a:accent2>
        <a:srgbClr val="007167"/>
      </a:accent2>
      <a:accent3>
        <a:srgbClr val="F6CF3F"/>
      </a:accent3>
      <a:accent4>
        <a:srgbClr val="622D50"/>
      </a:accent4>
      <a:accent5>
        <a:srgbClr val="9E9E9F"/>
      </a:accent5>
      <a:accent6>
        <a:srgbClr val="244C5A"/>
      </a:accent6>
      <a:hlink>
        <a:srgbClr val="008FBF"/>
      </a:hlink>
      <a:folHlink>
        <a:srgbClr val="622D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llEMC_external_template">
  <a:themeElements>
    <a:clrScheme name="DellTech, Dell, &amp; DellEMC">
      <a:dk1>
        <a:srgbClr val="000000"/>
      </a:dk1>
      <a:lt1>
        <a:srgbClr val="444444"/>
      </a:lt1>
      <a:dk2>
        <a:srgbClr val="007DB8"/>
      </a:dk2>
      <a:lt2>
        <a:srgbClr val="FFFFFF"/>
      </a:lt2>
      <a:accent1>
        <a:srgbClr val="007DB8"/>
      </a:accent1>
      <a:accent2>
        <a:srgbClr val="6EA204"/>
      </a:accent2>
      <a:accent3>
        <a:srgbClr val="F2AF00"/>
      </a:accent3>
      <a:accent4>
        <a:srgbClr val="EE6411"/>
      </a:accent4>
      <a:accent5>
        <a:srgbClr val="5482AB"/>
      </a:accent5>
      <a:accent6>
        <a:srgbClr val="6E2585"/>
      </a:accent6>
      <a:hlink>
        <a:srgbClr val="007DB8"/>
      </a:hlink>
      <a:folHlink>
        <a:srgbClr val="6E258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3374</Words>
  <Application>Microsoft Office PowerPoint</Application>
  <PresentationFormat>Custom</PresentationFormat>
  <Paragraphs>818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Arial</vt:lpstr>
      <vt:lpstr>Noto Sans Symbols</vt:lpstr>
      <vt:lpstr>Calibri</vt:lpstr>
      <vt:lpstr>Courier New</vt:lpstr>
      <vt:lpstr>Consolas</vt:lpstr>
      <vt:lpstr>Arial Black</vt:lpstr>
      <vt:lpstr>Open Sans</vt:lpstr>
      <vt:lpstr>BroadcomLTD_16x9</vt:lpstr>
      <vt:lpstr>DellEMC_external_template</vt:lpstr>
      <vt:lpstr>PowerPoint Presentation</vt:lpstr>
      <vt:lpstr>Discussion Points</vt:lpstr>
      <vt:lpstr>Approach</vt:lpstr>
      <vt:lpstr>Design</vt:lpstr>
      <vt:lpstr>REST Server</vt:lpstr>
      <vt:lpstr>REST Server (...2)</vt:lpstr>
      <vt:lpstr>Translib</vt:lpstr>
      <vt:lpstr>TransLib APIs</vt:lpstr>
      <vt:lpstr>App Registration</vt:lpstr>
      <vt:lpstr>REST SET Operation</vt:lpstr>
      <vt:lpstr>REST GET Operation</vt:lpstr>
      <vt:lpstr>Translib Input/Output</vt:lpstr>
      <vt:lpstr>App Modules</vt:lpstr>
      <vt:lpstr>App Module Input</vt:lpstr>
      <vt:lpstr>App Module GET Sample</vt:lpstr>
      <vt:lpstr>App Module SET sample</vt:lpstr>
      <vt:lpstr>DB access</vt:lpstr>
      <vt:lpstr>Config Validation Library (CVL) </vt:lpstr>
      <vt:lpstr>CVL - Design</vt:lpstr>
      <vt:lpstr>CVL - Platform Constraints Validation </vt:lpstr>
      <vt:lpstr>CVL - Sample schema  </vt:lpstr>
      <vt:lpstr>CVL - Sequence Diagram</vt:lpstr>
      <vt:lpstr>CLI for SONiC </vt:lpstr>
      <vt:lpstr>Overview</vt:lpstr>
      <vt:lpstr>CLI modules</vt:lpstr>
      <vt:lpstr>CLI examples – ACL</vt:lpstr>
      <vt:lpstr>gNMI Server Integration</vt:lpstr>
      <vt:lpstr>PowerPoint Presentation</vt:lpstr>
      <vt:lpstr>Scope of PoC</vt:lpstr>
      <vt:lpstr>PoC - Detailed View</vt:lpstr>
      <vt:lpstr>PowerPoint Presentation</vt:lpstr>
      <vt:lpstr>Design contd ...</vt:lpstr>
      <vt:lpstr>Design contd ... </vt:lpstr>
      <vt:lpstr> Config Validation Library (CVL) contd...  </vt:lpstr>
      <vt:lpstr> Config Validation Library (CVL) contd...  </vt:lpstr>
      <vt:lpstr>CVL - Deviation YANG model</vt:lpstr>
      <vt:lpstr>CVL - Platform constraints in Redis DB</vt:lpstr>
      <vt:lpstr>CVL - Platform constraints through APIs</vt:lpstr>
      <vt:lpstr>gNMI Integration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Jay Udayavarma</cp:lastModifiedBy>
  <cp:revision>1</cp:revision>
  <dcterms:modified xsi:type="dcterms:W3CDTF">2019-06-11T16:47:33Z</dcterms:modified>
</cp:coreProperties>
</file>